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1" r:id="rId2"/>
    <p:sldId id="2558" r:id="rId3"/>
    <p:sldId id="2559" r:id="rId4"/>
    <p:sldId id="2544" r:id="rId5"/>
    <p:sldId id="2545" r:id="rId6"/>
    <p:sldId id="2546" r:id="rId7"/>
    <p:sldId id="2509" r:id="rId8"/>
    <p:sldId id="1852" r:id="rId9"/>
    <p:sldId id="2543" r:id="rId10"/>
    <p:sldId id="2370" r:id="rId11"/>
    <p:sldId id="2513" r:id="rId12"/>
    <p:sldId id="2560" r:id="rId13"/>
    <p:sldId id="271" r:id="rId14"/>
    <p:sldId id="1789" r:id="rId15"/>
    <p:sldId id="1856" r:id="rId16"/>
    <p:sldId id="1618" r:id="rId17"/>
    <p:sldId id="251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0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187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4588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убботин Дмитрий" initials="СД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63666A"/>
    <a:srgbClr val="F6F52E"/>
    <a:srgbClr val="FFFF00"/>
    <a:srgbClr val="F2F235"/>
    <a:srgbClr val="EFDD00"/>
    <a:srgbClr val="404040"/>
    <a:srgbClr val="595959"/>
    <a:srgbClr val="00823B"/>
    <a:srgbClr val="F1E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0" autoAdjust="0"/>
    <p:restoredTop sz="94386" autoAdjust="0"/>
  </p:normalViewPr>
  <p:slideViewPr>
    <p:cSldViewPr snapToGrid="0">
      <p:cViewPr varScale="1">
        <p:scale>
          <a:sx n="56" d="100"/>
          <a:sy n="56" d="100"/>
        </p:scale>
        <p:origin x="-102" y="-1176"/>
      </p:cViewPr>
      <p:guideLst>
        <p:guide orient="horz" pos="3906"/>
        <p:guide orient="horz" pos="187"/>
        <p:guide pos="438"/>
        <p:guide pos="3840"/>
        <p:guide pos="4588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387"/>
    </p:cViewPr>
  </p:sorterViewPr>
  <p:notesViewPr>
    <p:cSldViewPr snapToGrid="0">
      <p:cViewPr varScale="1">
        <p:scale>
          <a:sx n="63" d="100"/>
          <a:sy n="63" d="100"/>
        </p:scale>
        <p:origin x="320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7046-AA8D-4475-BBF9-73B0F34C478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D416-7ABF-42B3-B2FE-E887F476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7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75C-A085-4A06-96E6-19C69E9499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7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D416-7ABF-42B3-B2FE-E887F4761F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D416-7ABF-42B3-B2FE-E887F4761F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1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D416-7ABF-42B3-B2FE-E887F4761F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FAE32-57C3-4C45-ABC7-3BF65A86CD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8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D416-7ABF-42B3-B2FE-E887F4761F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6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D416-7ABF-42B3-B2FE-E887F4761F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5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75605-8E28-4081-91C7-B2ADA543E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7BF1E7-527F-45F8-AEC5-4C6702A3D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266478-1D40-4433-8CF0-B4F8B28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455788-8152-401B-B7F9-5ACAA374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12020E-B5C5-4CE8-A354-C68FC27E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9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5F9B4A-B585-40C7-AD3E-EB5A2C38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DA4D09-EFB0-4285-B044-F2035639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BFD603-3C25-44EF-A64C-001749F5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EEA78E-BFFF-42F2-83C2-EC1B77B1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B87C47-D41D-4986-AC77-DE8A23F7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6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A1243C-2C0B-4D85-9FB3-F8EF7B26D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6D2B40-B8E3-448B-A96F-42061526B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D69C67-D734-4B28-8183-BAAF9473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D38626-08EA-4EC7-AE40-A948D41C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5A8B60-D49E-49F3-BC09-ED87E927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5084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83906052-BB93-4A9D-83D9-844459518E4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fld id="{49DD6DC4-2FE5-4E64-AE7F-56467372D883}" type="datetime1">
              <a:rPr lang="x-none" smtClean="0"/>
              <a:t>14.03.2024</a:t>
            </a:fld>
            <a:endParaRPr lang="ru-RU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/>
              <a:t>Click to add title</a:t>
            </a:r>
          </a:p>
        </p:txBody>
      </p:sp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xmlns="" id="{F88B0A4A-81C2-4AF4-8CDF-D8E32859945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Copyright" hidden="1">
            <a:extLst>
              <a:ext uri="{FF2B5EF4-FFF2-40B4-BE49-F238E27FC236}">
                <a16:creationId xmlns:a16="http://schemas.microsoft.com/office/drawing/2014/main" xmlns="" id="{1858C75B-F07A-482D-9831-0E1B64875A66}"/>
              </a:ext>
            </a:extLst>
          </p:cNvPr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>
            <a:extLst>
              <a:ext uri="{FF2B5EF4-FFF2-40B4-BE49-F238E27FC236}">
                <a16:creationId xmlns:a16="http://schemas.microsoft.com/office/drawing/2014/main" xmlns="" id="{A721DD66-78CF-4C71-9C53-DDE41B927AE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069411"/>
            <a:ext cx="2743200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20181031_Обзор проекта маркировки_Добродеев ВГТРК_v1.pptx</a:t>
            </a:r>
          </a:p>
        </p:txBody>
      </p:sp>
    </p:spTree>
    <p:extLst>
      <p:ext uri="{BB962C8B-B14F-4D97-AF65-F5344CB8AC3E}">
        <p14:creationId xmlns:p14="http://schemas.microsoft.com/office/powerpoint/2010/main" val="21874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F7CE8-C051-4443-A822-90118631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215CD0-06FC-4823-8664-257A9A7B9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4D1854-CBAB-43BE-8904-3AB6A8A0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790DC1-980D-4725-976D-BC23F41F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A12A4C-C5D2-48E5-B173-7EB45DFB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5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188383-8149-4C1C-AC07-96BB30BE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BBD22C-ECD5-407C-B02C-2826FA4EC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2B1556-0468-456A-8CAF-8532E059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A6E834-3E16-47B5-AE45-60885719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B51D27-B9A6-4CB0-8FB4-C2C780C4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4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7B3272-E2AA-4BAC-A471-C43A298F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EFE446-365C-49C7-AEF4-50FDC95B7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A002DA-7C82-48BF-8F08-672F3986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D05B3C-F4C3-41C5-860D-D8A4B057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0D99BC-635C-4B76-8A59-8B6CC4EB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F0EC60-A0B6-4143-B752-11D6D4CF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3390A-F308-4CD4-9A2C-E7D13B34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575D06-8FCD-446E-A416-1474FC9E1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BC4FF7-4A2C-4BB9-9971-48BE765BB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0AE2CE3-D1BC-4915-88F7-48D7A4A65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A51CDC9-FF3D-4F07-8A64-793D5D577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9EC87C-44E9-4EF6-8C77-1988859B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AA5FCFC-B2FA-48FF-9673-5B5696A5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79761A-88DA-49BF-B41B-0EF27B31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8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737F08-CC9B-4C26-AE5A-F0EF60A8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18F75A-9674-4D92-8243-FB214465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9D32E4-F246-474A-B6A9-9ECEFE8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EA15F1-024B-44CF-BEAC-05204480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D964EA3-2FBB-41F7-8432-A2872434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BE06CC-8CD3-4C53-B819-4528E3D5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12228EC-A531-4D9D-8A8E-081AD347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C2375-D3FA-437F-97F1-CAF4B6BB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540CD5-F998-4B73-8071-D68F4C888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0AE9CE-8F58-44AB-BD12-1F3F59104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B523D1-C30D-4F46-A91E-DA70329C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E046F9-E6EB-4037-B48F-F11CE565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9E2A27-0508-49A9-BA3F-67115258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5ABDA-2B78-4FF3-AA2A-2D81FD6D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CC8D52D-9B2C-48DE-81E7-3E1C1134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AF42CE-9CDE-4576-8A3B-BB6ACBFF1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AE5E21-F6CA-4FA2-A9EA-F8C3D566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30A923-ED5A-43F0-B556-BB66B58F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DDB40-83A5-485A-98E4-31BBAF05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3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EA3F3-BE28-458C-BDAA-645FE763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EAF919-7FCC-43C3-B467-871627B1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C3F862-9643-4030-A859-D800926C0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E961-1913-4644-A781-EEA77678746A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9EC31B-133B-4C5D-BBEA-02E5CC1B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DC3EF7-AA27-41C1-A5F2-A15E86E9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64F79-FAE3-4D13-BE95-078E1781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5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business/projects/beverages/registration/" TargetMode="External"/><Relationship Id="rId7" Type="http://schemas.openxmlformats.org/officeDocument/2006/relationships/image" Target="../media/image51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5;&#1077;&#1089;&#1090;&#1085;&#1099;&#1081;&#1079;&#1085;&#1072;&#1082;.&#1088;&#1092;/lectures/vebinary/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s://&#1095;&#1077;&#1089;&#1090;&#1085;&#1099;&#1081;&#1079;&#1085;&#1072;&#1082;.&#1088;&#1092;/business/projects/beverages/helper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5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emf"/><Relationship Id="rId11" Type="http://schemas.openxmlformats.org/officeDocument/2006/relationships/image" Target="../media/image5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61.gif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5.png"/><Relationship Id="rId1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rkirovka.ru/virtual_education/" TargetMode="Externa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69.tif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0.emf"/><Relationship Id="rId11" Type="http://schemas.microsoft.com/office/2007/relationships/hdphoto" Target="../media/hdphoto6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mailto:support@crpt.ru" TargetMode="External"/><Relationship Id="rId7" Type="http://schemas.openxmlformats.org/officeDocument/2006/relationships/image" Target="../media/image78.png"/><Relationship Id="rId2" Type="http://schemas.openxmlformats.org/officeDocument/2006/relationships/hyperlink" Target="https://vk.com/crpte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hyperlink" Target="https://t.me/oms_ttis_notification" TargetMode="External"/><Relationship Id="rId5" Type="http://schemas.openxmlformats.org/officeDocument/2006/relationships/image" Target="../media/image76.png"/><Relationship Id="rId10" Type="http://schemas.openxmlformats.org/officeDocument/2006/relationships/hyperlink" Target="https://t.me/crptbreaking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16.png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jpeg"/><Relationship Id="rId3" Type="http://schemas.openxmlformats.org/officeDocument/2006/relationships/image" Target="../media/image35.png"/><Relationship Id="rId7" Type="http://schemas.microsoft.com/office/2007/relationships/hdphoto" Target="../media/hdphoto4.wdp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0.jpeg"/><Relationship Id="rId5" Type="http://schemas.openxmlformats.org/officeDocument/2006/relationships/image" Target="../media/image36.pn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&#1095;&#1077;&#1089;&#1090;&#1085;&#1099;&#1081;&#1079;&#1085;&#1072;&#1082;.&#1088;&#1092;/business/doc/?id=%D0%98%D0%BD%D1%81%D1%82%D1%80%D1%83%D0%BA%D1%86%D0%B8%D1%8F_%D0%BF%D0%BE_%D1%80%D0%B5%D0%B4%D0%B0%D0%BA%D1%82%D0%B8%D1%80%D0%BE%D0%B2%D0%B0%D0%BD%D0%B8%D1%8E_%D0%BF%D1%80%D0%BE%D1%84%D0%B8%D0%BB%D1%8F.html" TargetMode="External"/><Relationship Id="rId4" Type="http://schemas.openxmlformats.org/officeDocument/2006/relationships/hyperlink" Target="https://fias.nalog.ru/Extended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A6A97980-2FF3-4293-A2B9-52F2E9F62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406145" y="-9940"/>
            <a:ext cx="5785855" cy="6867940"/>
          </a:xfrm>
          <a:prstGeom prst="rect">
            <a:avLst/>
          </a:prstGeom>
        </p:spPr>
      </p:pic>
      <p:sp>
        <p:nvSpPr>
          <p:cNvPr id="171" name="Фигура"/>
          <p:cNvSpPr/>
          <p:nvPr/>
        </p:nvSpPr>
        <p:spPr>
          <a:xfrm>
            <a:off x="375124" y="-18654"/>
            <a:ext cx="7795750" cy="689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965" y="21600"/>
                </a:lnTo>
                <a:lnTo>
                  <a:pt x="21600" y="10800"/>
                </a:lnTo>
                <a:lnTo>
                  <a:pt x="1696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  <a:sym typeface="Helvetica Neue Medium"/>
            </a:endParaRPr>
          </a:p>
        </p:txBody>
      </p:sp>
      <p:sp>
        <p:nvSpPr>
          <p:cNvPr id="172" name="Фигура"/>
          <p:cNvSpPr/>
          <p:nvPr/>
        </p:nvSpPr>
        <p:spPr>
          <a:xfrm>
            <a:off x="-7938" y="-18654"/>
            <a:ext cx="7795749" cy="689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63666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5E5E5E"/>
              </a:solidFill>
              <a:latin typeface="Segoe UI" panose="020B0502040204020203" pitchFamily="34" charset="0"/>
              <a:cs typeface="Segoe UI" panose="020B0502040204020203" pitchFamily="34" charset="0"/>
              <a:sym typeface="Helvetica Neue Medium"/>
            </a:endParaRPr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1FD0D5D-69E0-46F7-8913-08F4FB1CC7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9" y="5950234"/>
            <a:ext cx="2214952" cy="414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F89A16-5BBE-459D-A5C9-9AEC31D653CE}"/>
              </a:ext>
            </a:extLst>
          </p:cNvPr>
          <p:cNvSpPr txBox="1"/>
          <p:nvPr/>
        </p:nvSpPr>
        <p:spPr>
          <a:xfrm>
            <a:off x="609319" y="2658629"/>
            <a:ext cx="6742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cap="all" dirty="0">
                <a:solidFill>
                  <a:schemeClr val="bg1"/>
                </a:solidFill>
                <a:latin typeface="PT Sans Bold" panose="020B0703020203020204" pitchFamily="34" charset="-52"/>
              </a:rPr>
              <a:t>ОБЯЗАТЕЛЬНАЯ</a:t>
            </a:r>
            <a:r>
              <a:rPr lang="ru-RU" sz="3400" b="1" cap="all" dirty="0">
                <a:solidFill>
                  <a:schemeClr val="bg1"/>
                </a:solidFill>
                <a:latin typeface="PT Sans Bold" panose="020B0703020203020204" pitchFamily="34" charset="-52"/>
              </a:rPr>
              <a:t> Маркировка</a:t>
            </a:r>
          </a:p>
        </p:txBody>
      </p:sp>
      <p:sp>
        <p:nvSpPr>
          <p:cNvPr id="9" name="On-trade драйвер продаж">
            <a:extLst>
              <a:ext uri="{FF2B5EF4-FFF2-40B4-BE49-F238E27FC236}">
                <a16:creationId xmlns:a16="http://schemas.microsoft.com/office/drawing/2014/main" xmlns="" id="{C8B7FDDB-4B54-4091-B53F-1226B5F844BA}"/>
              </a:ext>
            </a:extLst>
          </p:cNvPr>
          <p:cNvSpPr txBox="1"/>
          <p:nvPr/>
        </p:nvSpPr>
        <p:spPr>
          <a:xfrm>
            <a:off x="675394" y="3262685"/>
            <a:ext cx="5545708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dirty="0">
                <a:solidFill>
                  <a:schemeClr val="bg1"/>
                </a:solidFill>
                <a:latin typeface="PT Sans Regular"/>
              </a:rPr>
              <a:t>отдельных видов безалкогольных напитков, </a:t>
            </a:r>
          </a:p>
          <a:p>
            <a:pPr>
              <a:lnSpc>
                <a:spcPct val="90000"/>
              </a:lnSpc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dirty="0">
                <a:solidFill>
                  <a:schemeClr val="bg1"/>
                </a:solidFill>
                <a:latin typeface="PT Sans Regular"/>
              </a:rPr>
              <a:t>в том числе с соком, и соков</a:t>
            </a:r>
          </a:p>
        </p:txBody>
      </p:sp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xmlns="" id="{C413C591-3054-4EA1-809D-2442A7069C25}"/>
              </a:ext>
            </a:extLst>
          </p:cNvPr>
          <p:cNvSpPr/>
          <p:nvPr/>
        </p:nvSpPr>
        <p:spPr>
          <a:xfrm>
            <a:off x="675394" y="4868367"/>
            <a:ext cx="459009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39852"/>
            <a:endParaRPr lang="ru-RU" sz="1200" b="1" dirty="0">
              <a:solidFill>
                <a:schemeClr val="bg1"/>
              </a:solidFill>
              <a:latin typeface="Segoe UI" panose="020B0502040204020203" pitchFamily="34" charset="0"/>
              <a:ea typeface="Segoe UI Semibold" panose="020B0502040204020203" pitchFamily="34" charset="0"/>
              <a:cs typeface="Segoe UI" panose="020B0502040204020203" pitchFamily="34" charset="0"/>
            </a:endParaRPr>
          </a:p>
          <a:p>
            <a:pPr defTabSz="839852"/>
            <a:endParaRPr lang="ru-RU" sz="1200" b="1" dirty="0">
              <a:solidFill>
                <a:schemeClr val="bg1"/>
              </a:solidFill>
              <a:latin typeface="Segoe UI" panose="020B0502040204020203" pitchFamily="34" charset="0"/>
              <a:ea typeface="Segoe UI Semibold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2000" dirty="0">
                <a:solidFill>
                  <a:schemeClr val="bg1"/>
                </a:solidFill>
                <a:latin typeface="PT Sans Regular"/>
              </a:rPr>
              <a:t>drinks@crpt.ru</a:t>
            </a:r>
            <a:endParaRPr lang="ru-RU" sz="2000" dirty="0">
              <a:solidFill>
                <a:schemeClr val="bg1"/>
              </a:solidFill>
              <a:latin typeface="P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59878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5">
            <a:extLst>
              <a:ext uri="{FF2B5EF4-FFF2-40B4-BE49-F238E27FC236}">
                <a16:creationId xmlns:a16="http://schemas.microsoft.com/office/drawing/2014/main" xmlns="" id="{A6E84060-7F57-C138-448B-298819727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20086"/>
              </p:ext>
            </p:extLst>
          </p:nvPr>
        </p:nvGraphicFramePr>
        <p:xfrm>
          <a:off x="164387" y="492821"/>
          <a:ext cx="11815279" cy="309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5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6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4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49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КОАП РФ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ДОЛЖНОСТНЫЕ ЛИЦА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ЮРИДИЧЕСКИЕ</a:t>
                      </a: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273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Ввод в оборот товаров и продукции без маркировки и (или), а также с нарушением установленного порядка соответствующей маркировки;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5 000 – 10 000 рублей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50 000 – 100 000 рублей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273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(1)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оператору;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1 000 - 10 000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50 000 – 100 000 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371AF6-8A52-432A-BA68-E67DDFFC6943}"/>
              </a:ext>
            </a:extLst>
          </p:cNvPr>
          <p:cNvSpPr txBox="1"/>
          <p:nvPr/>
        </p:nvSpPr>
        <p:spPr>
          <a:xfrm>
            <a:off x="515999" y="100085"/>
            <a:ext cx="9434397" cy="3426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rgbClr val="404040"/>
                </a:solidFill>
              </a:rPr>
              <a:t>АДМИНИСТРАТИВНАЯ ОТВЕТСТВЕННОСТЬ В КоАП РФ</a:t>
            </a:r>
            <a:endParaRPr lang="ru-RU" sz="2000" dirty="0">
              <a:solidFill>
                <a:srgbClr val="EEDC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6E5FD0-8907-484C-933E-2ABF8390CD05}"/>
              </a:ext>
            </a:extLst>
          </p:cNvPr>
          <p:cNvSpPr txBox="1"/>
          <p:nvPr/>
        </p:nvSpPr>
        <p:spPr>
          <a:xfrm>
            <a:off x="1584511" y="3642775"/>
            <a:ext cx="9434397" cy="3426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rgbClr val="404040"/>
                </a:solidFill>
              </a:rPr>
              <a:t>УГОЛОВНАЯ ОТВЕТСТВЕННОСТЬ В УК РФ</a:t>
            </a:r>
            <a:endParaRPr lang="ru-RU" sz="2000" dirty="0">
              <a:solidFill>
                <a:srgbClr val="EEDC00"/>
              </a:solidFill>
            </a:endParaRP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:a16="http://schemas.microsoft.com/office/drawing/2014/main" xmlns="" id="{276D55DE-9068-4E0C-9858-952AF09D9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72606"/>
              </p:ext>
            </p:extLst>
          </p:nvPr>
        </p:nvGraphicFramePr>
        <p:xfrm>
          <a:off x="188360" y="3985433"/>
          <a:ext cx="11815280" cy="282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9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4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5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5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53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УК РФ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6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ОДНО ЛИЦО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ГРУППА ЛИЦ ПО ПРЕДВАРИТЕЛЬНОМУ СГОВОРУ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ОРГАНИЗОВАННАЯ ГРУППА В ОСОБО КРУПНОМ РАЗМЕРЕ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972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171.1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Производство, приобретение, хранение, перевозка в целях сбыта или сбыт продовольственных товаров и продукции с использованием заведомо поддельных средств идентификации для маркировки товаров, совершенные в крупном размере.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 400 000 рублей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или доход за период до 2 лет</a:t>
                      </a:r>
                      <a:r>
                        <a:rPr lang="en-US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или принудительные работы</a:t>
                      </a:r>
                      <a:r>
                        <a:rPr lang="en-US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 3 лет</a:t>
                      </a:r>
                      <a:r>
                        <a:rPr lang="en-US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или лишение свободы до 3 лет и штраф до 80 000 рублей или доход за период до 6 месяцев</a:t>
                      </a:r>
                    </a:p>
                    <a:p>
                      <a:pPr marL="0" algn="l" defTabSz="914400" rtl="0" eaLnBrk="1" latinLnBrk="0" hangingPunct="1"/>
                      <a:endParaRPr lang="ru-RU" sz="1400" dirty="0">
                        <a:solidFill>
                          <a:srgbClr val="63666A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300 000 - 700 000 рублей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или доход за период от 1 года до 3 лет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или принудительные работы до 5 лет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или лишение свободы до 6 лет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200" kern="1200" dirty="0">
                          <a:solidFill>
                            <a:srgbClr val="63666A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 штраф до 1 000 000 рублей или доход за период до 5 лет или без такового</a:t>
                      </a:r>
                      <a:endParaRPr lang="ru-RU" sz="1200" dirty="0">
                        <a:solidFill>
                          <a:srgbClr val="63666A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just" defTabSz="914400" rtl="0" eaLnBrk="1" latinLnBrk="0" hangingPunct="1"/>
                      <a:endParaRPr lang="ru-RU" sz="1400" kern="1200" dirty="0">
                        <a:solidFill>
                          <a:srgbClr val="63666A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73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D2B12406-FCB5-4774-A488-7CA7244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822" y="1511240"/>
            <a:ext cx="7885108" cy="51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599697-F77D-40DF-BAE2-0C1BFC9CC741}"/>
              </a:ext>
            </a:extLst>
          </p:cNvPr>
          <p:cNvSpPr txBox="1"/>
          <p:nvPr/>
        </p:nvSpPr>
        <p:spPr>
          <a:xfrm>
            <a:off x="568400" y="400387"/>
            <a:ext cx="10591213" cy="492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>
                <a:solidFill>
                  <a:srgbClr val="404040"/>
                </a:solidFill>
              </a:rPr>
              <a:t>ОТДЕЛЬНЫЙ РАЗДЕЛ САЙТА ДЛЯ БА НАПИТКОВ и СОКОВ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474AC-4C11-421F-8AE6-F9F4FE9CAFCA}"/>
              </a:ext>
            </a:extLst>
          </p:cNvPr>
          <p:cNvSpPr txBox="1"/>
          <p:nvPr/>
        </p:nvSpPr>
        <p:spPr>
          <a:xfrm>
            <a:off x="146742" y="3357620"/>
            <a:ext cx="2400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НАЧАТЬ РАБОТУ </a:t>
            </a:r>
            <a:endParaRPr lang="ru-RU" sz="1400" b="1" dirty="0">
              <a:solidFill>
                <a:srgbClr val="6D6E71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CCD0BA-6849-4F21-8C50-EB9919507F99}"/>
              </a:ext>
            </a:extLst>
          </p:cNvPr>
          <p:cNvSpPr txBox="1"/>
          <p:nvPr/>
        </p:nvSpPr>
        <p:spPr>
          <a:xfrm>
            <a:off x="9448251" y="4019624"/>
            <a:ext cx="2161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ПОЛЕЗНЫЕ МАТЕРИАЛЫ</a:t>
            </a:r>
            <a:endParaRPr lang="ru-RU" sz="1400" b="1" dirty="0">
              <a:solidFill>
                <a:srgbClr val="6D6E71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C4C1269-008A-41CB-A631-7480A9C0A7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941" y="1927833"/>
            <a:ext cx="5396870" cy="2912392"/>
          </a:xfrm>
          <a:prstGeom prst="rect">
            <a:avLst/>
          </a:prstGeom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FA6BF24-B87B-4B3C-9D72-5801BD805837}"/>
              </a:ext>
            </a:extLst>
          </p:cNvPr>
          <p:cNvSpPr/>
          <p:nvPr/>
        </p:nvSpPr>
        <p:spPr>
          <a:xfrm flipH="1">
            <a:off x="6080163" y="4414684"/>
            <a:ext cx="4394796" cy="425541"/>
          </a:xfrm>
          <a:custGeom>
            <a:avLst/>
            <a:gdLst>
              <a:gd name="connsiteX0" fmla="*/ 2681555 w 2681555"/>
              <a:gd name="connsiteY0" fmla="*/ 318499 h 318499"/>
              <a:gd name="connsiteX1" fmla="*/ 0 w 2681555"/>
              <a:gd name="connsiteY1" fmla="*/ 318499 h 318499"/>
              <a:gd name="connsiteX2" fmla="*/ 0 w 2681555"/>
              <a:gd name="connsiteY2" fmla="*/ 0 h 31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1555" h="318499">
                <a:moveTo>
                  <a:pt x="2681555" y="318499"/>
                </a:moveTo>
                <a:lnTo>
                  <a:pt x="0" y="318499"/>
                </a:lnTo>
                <a:lnTo>
                  <a:pt x="0" y="0"/>
                </a:lnTo>
              </a:path>
            </a:pathLst>
          </a:custGeom>
          <a:noFill/>
          <a:ln w="22225" cap="rnd">
            <a:solidFill>
              <a:srgbClr val="6C6F73"/>
            </a:solidFill>
            <a:prstDash val="sysDot"/>
            <a:headEnd type="diamon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DF6C26F0-D341-4584-A1B8-B9BAC05C9A0C}"/>
              </a:ext>
            </a:extLst>
          </p:cNvPr>
          <p:cNvSpPr/>
          <p:nvPr/>
        </p:nvSpPr>
        <p:spPr>
          <a:xfrm>
            <a:off x="1371600" y="3777471"/>
            <a:ext cx="2473900" cy="396042"/>
          </a:xfrm>
          <a:custGeom>
            <a:avLst/>
            <a:gdLst>
              <a:gd name="connsiteX0" fmla="*/ 2681555 w 2681555"/>
              <a:gd name="connsiteY0" fmla="*/ 318499 h 318499"/>
              <a:gd name="connsiteX1" fmla="*/ 0 w 2681555"/>
              <a:gd name="connsiteY1" fmla="*/ 318499 h 318499"/>
              <a:gd name="connsiteX2" fmla="*/ 0 w 2681555"/>
              <a:gd name="connsiteY2" fmla="*/ 0 h 31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1555" h="318499">
                <a:moveTo>
                  <a:pt x="2681555" y="318499"/>
                </a:moveTo>
                <a:lnTo>
                  <a:pt x="0" y="318499"/>
                </a:lnTo>
                <a:lnTo>
                  <a:pt x="0" y="0"/>
                </a:lnTo>
              </a:path>
            </a:pathLst>
          </a:custGeom>
          <a:noFill/>
          <a:ln w="22225" cap="rnd">
            <a:solidFill>
              <a:srgbClr val="6C6F73"/>
            </a:solidFill>
            <a:prstDash val="sysDot"/>
            <a:headEnd type="diamon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5E0152-243E-4872-A466-FA40D936565A}"/>
              </a:ext>
            </a:extLst>
          </p:cNvPr>
          <p:cNvSpPr txBox="1"/>
          <p:nvPr/>
        </p:nvSpPr>
        <p:spPr>
          <a:xfrm>
            <a:off x="9464101" y="2634374"/>
            <a:ext cx="20217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PT Sans Regular"/>
                <a:cs typeface="Segoe UI" panose="020B0502040204020203" pitchFamily="34" charset="0"/>
                <a:hlinkClick r:id="rId6"/>
              </a:rPr>
              <a:t> МЕРОПРИЯТИЯ</a:t>
            </a:r>
          </a:p>
          <a:p>
            <a:pPr algn="ctr"/>
            <a:r>
              <a:rPr lang="ru-RU" sz="1400" b="1" dirty="0">
                <a:solidFill>
                  <a:srgbClr val="6D6E71"/>
                </a:solidFill>
                <a:latin typeface="PT Sans Regular"/>
                <a:cs typeface="Segoe UI" panose="020B0502040204020203" pitchFamily="34" charset="0"/>
                <a:hlinkClick r:id="rId6"/>
              </a:rPr>
              <a:t> И </a:t>
            </a:r>
          </a:p>
          <a:p>
            <a:pPr algn="ctr"/>
            <a:r>
              <a:rPr lang="ru-RU" sz="1400" b="1" dirty="0">
                <a:solidFill>
                  <a:srgbClr val="6D6E71"/>
                </a:solidFill>
                <a:latin typeface="PT Sans Regular"/>
                <a:cs typeface="Segoe UI" panose="020B0502040204020203" pitchFamily="34" charset="0"/>
                <a:hlinkClick r:id="rId6"/>
              </a:rPr>
              <a:t>ЗАПИСИ ПРОШЕДШИХ ВЕБИНАРОВ</a:t>
            </a:r>
            <a:endParaRPr lang="ru-RU" sz="1400" b="1" dirty="0">
              <a:solidFill>
                <a:srgbClr val="6D6E71"/>
              </a:solidFill>
              <a:latin typeface="PT Sans Regular"/>
              <a:cs typeface="Segoe UI" panose="020B0502040204020203" pitchFamily="34" charset="0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8B57AC0E-7519-4D67-BE8D-54DF6D5CEC42}"/>
              </a:ext>
            </a:extLst>
          </p:cNvPr>
          <p:cNvSpPr/>
          <p:nvPr/>
        </p:nvSpPr>
        <p:spPr>
          <a:xfrm flipH="1" flipV="1">
            <a:off x="5440676" y="2117361"/>
            <a:ext cx="5034282" cy="425540"/>
          </a:xfrm>
          <a:custGeom>
            <a:avLst/>
            <a:gdLst>
              <a:gd name="connsiteX0" fmla="*/ 2681555 w 2681555"/>
              <a:gd name="connsiteY0" fmla="*/ 318499 h 318499"/>
              <a:gd name="connsiteX1" fmla="*/ 0 w 2681555"/>
              <a:gd name="connsiteY1" fmla="*/ 318499 h 318499"/>
              <a:gd name="connsiteX2" fmla="*/ 0 w 2681555"/>
              <a:gd name="connsiteY2" fmla="*/ 0 h 31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1555" h="318499">
                <a:moveTo>
                  <a:pt x="2681555" y="318499"/>
                </a:moveTo>
                <a:lnTo>
                  <a:pt x="0" y="318499"/>
                </a:lnTo>
                <a:lnTo>
                  <a:pt x="0" y="0"/>
                </a:lnTo>
              </a:path>
            </a:pathLst>
          </a:custGeom>
          <a:noFill/>
          <a:ln w="22225" cap="rnd">
            <a:solidFill>
              <a:srgbClr val="6C6F73"/>
            </a:solidFill>
            <a:prstDash val="sysDot"/>
            <a:headEnd type="diamon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90DF6FB-A281-42FB-88FE-154D12AC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20" y="1774686"/>
            <a:ext cx="1539451" cy="15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8">
            <a:extLst>
              <a:ext uri="{FF2B5EF4-FFF2-40B4-BE49-F238E27FC236}">
                <a16:creationId xmlns:a16="http://schemas.microsoft.com/office/drawing/2014/main" xmlns="" id="{DD58872C-E923-D844-B2AB-B44979C3BCF6}"/>
              </a:ext>
            </a:extLst>
          </p:cNvPr>
          <p:cNvSpPr/>
          <p:nvPr/>
        </p:nvSpPr>
        <p:spPr>
          <a:xfrm>
            <a:off x="340050" y="3907939"/>
            <a:ext cx="11520000" cy="2777061"/>
          </a:xfrm>
          <a:prstGeom prst="roundRect">
            <a:avLst>
              <a:gd name="adj" fmla="val 5144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xmlns="" id="{AFCB3B52-1DEC-4006-AF31-033E74C922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7BD063C1-0254-4038-BBAB-D5E42DD296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 Caption" panose="020B0603020203020204" pitchFamily="34" charset="-52"/>
              <a:ea typeface="+mn-ea"/>
              <a:cs typeface="+mn-cs"/>
              <a:sym typeface="PT Sans Caption" panose="020B0603020203020204" pitchFamily="34" charset="-52"/>
            </a:endParaRPr>
          </a:p>
        </p:txBody>
      </p: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xmlns="" id="{FB29F4F6-52F6-894A-9C3B-62DB0B332034}"/>
              </a:ext>
            </a:extLst>
          </p:cNvPr>
          <p:cNvSpPr/>
          <p:nvPr/>
        </p:nvSpPr>
        <p:spPr>
          <a:xfrm>
            <a:off x="336000" y="360000"/>
            <a:ext cx="1152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«Честное сообщество» – единое пространство «Честного Знака»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15B05AA-6450-3542-871C-A4DF79E3AE5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1020750" y="5438271"/>
            <a:ext cx="567999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464F60B-411E-5740-BB96-A5FE6017E970}"/>
              </a:ext>
            </a:extLst>
          </p:cNvPr>
          <p:cNvSpPr txBox="1"/>
          <p:nvPr/>
        </p:nvSpPr>
        <p:spPr>
          <a:xfrm flipH="1">
            <a:off x="844643" y="5712900"/>
            <a:ext cx="1980000" cy="769441"/>
          </a:xfrm>
          <a:prstGeom prst="rect">
            <a:avLst/>
          </a:prstGeom>
          <a:noFill/>
        </p:spPr>
        <p:txBody>
          <a:bodyPr wrap="square" lIns="0" r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Зарегистрируйтесь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Честном сообществе: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markirovka.ru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5209D13-96C7-BB49-89BD-50346FA1E777}"/>
              </a:ext>
            </a:extLst>
          </p:cNvPr>
          <p:cNvSpPr txBox="1"/>
          <p:nvPr/>
        </p:nvSpPr>
        <p:spPr>
          <a:xfrm flipH="1">
            <a:off x="2872675" y="5712900"/>
            <a:ext cx="1980000" cy="461665"/>
          </a:xfrm>
          <a:prstGeom prst="rect">
            <a:avLst/>
          </a:prstGeom>
          <a:noFill/>
        </p:spPr>
        <p:txBody>
          <a:bodyPr wrap="square" lIns="0" r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Заполните профиль участника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8BFCEEE-476A-FE46-A73F-D606ECC73C38}"/>
              </a:ext>
            </a:extLst>
          </p:cNvPr>
          <p:cNvSpPr txBox="1"/>
          <p:nvPr/>
        </p:nvSpPr>
        <p:spPr>
          <a:xfrm flipH="1">
            <a:off x="5083855" y="5712900"/>
            <a:ext cx="2304557" cy="646331"/>
          </a:xfrm>
          <a:prstGeom prst="rect">
            <a:avLst/>
          </a:prstGeom>
          <a:noFill/>
        </p:spPr>
        <p:txBody>
          <a:bodyPr wrap="square" lIns="0" r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Задавайте вопросы и делитесь опытом с участниками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режиме онлайн!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086D0F-F1B6-E448-B4E3-FE99ABF3E2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645" y="4619965"/>
            <a:ext cx="540000" cy="540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9E0A130-EAB9-C74A-BBE5-64F89F04056F}"/>
              </a:ext>
            </a:extLst>
          </p:cNvPr>
          <p:cNvSpPr>
            <a:spLocks noChangeAspect="1"/>
          </p:cNvSpPr>
          <p:nvPr/>
        </p:nvSpPr>
        <p:spPr>
          <a:xfrm>
            <a:off x="660750" y="5258271"/>
            <a:ext cx="360000" cy="360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x-none" sz="16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E4738E5-B468-DB43-8BB8-5852226636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2675" y="4619965"/>
            <a:ext cx="540000" cy="540000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E71BA2B4-F792-C245-A730-B7CD69D49D9D}"/>
              </a:ext>
            </a:extLst>
          </p:cNvPr>
          <p:cNvSpPr>
            <a:spLocks noChangeAspect="1"/>
          </p:cNvSpPr>
          <p:nvPr/>
        </p:nvSpPr>
        <p:spPr>
          <a:xfrm>
            <a:off x="2733723" y="5258271"/>
            <a:ext cx="360000" cy="360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x-none" sz="16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C7EDBD5-0058-8C46-8D44-5D941433718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356" y="4619965"/>
            <a:ext cx="540000" cy="54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EC37EDB-EEE9-5D4F-B810-8C9D567CA8A6}"/>
              </a:ext>
            </a:extLst>
          </p:cNvPr>
          <p:cNvSpPr>
            <a:spLocks noChangeAspect="1"/>
          </p:cNvSpPr>
          <p:nvPr/>
        </p:nvSpPr>
        <p:spPr>
          <a:xfrm>
            <a:off x="4879024" y="5258271"/>
            <a:ext cx="360000" cy="360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x-none" sz="16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angle 86">
            <a:extLst>
              <a:ext uri="{FF2B5EF4-FFF2-40B4-BE49-F238E27FC236}">
                <a16:creationId xmlns:a16="http://schemas.microsoft.com/office/drawing/2014/main" xmlns="" id="{5AD47007-C793-F34F-B8C3-6BBB4292372C}"/>
              </a:ext>
            </a:extLst>
          </p:cNvPr>
          <p:cNvSpPr/>
          <p:nvPr/>
        </p:nvSpPr>
        <p:spPr>
          <a:xfrm>
            <a:off x="535295" y="3274581"/>
            <a:ext cx="2839029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Можно найти ответ на любой возникающий вопрос по маркировке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4EFE7BC-D1DA-404E-9EA2-FB4E214230E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95" y="2529628"/>
            <a:ext cx="540000" cy="5400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1F4C364-797A-9043-AAFC-7CC39BF30EA7}"/>
              </a:ext>
            </a:extLst>
          </p:cNvPr>
          <p:cNvCxnSpPr>
            <a:cxnSpLocks/>
          </p:cNvCxnSpPr>
          <p:nvPr/>
        </p:nvCxnSpPr>
        <p:spPr>
          <a:xfrm rot="5400000">
            <a:off x="805035" y="292548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86">
            <a:extLst>
              <a:ext uri="{FF2B5EF4-FFF2-40B4-BE49-F238E27FC236}">
                <a16:creationId xmlns:a16="http://schemas.microsoft.com/office/drawing/2014/main" xmlns="" id="{66FE6121-7113-5B40-A3E8-AC84EA81812B}"/>
              </a:ext>
            </a:extLst>
          </p:cNvPr>
          <p:cNvSpPr/>
          <p:nvPr/>
        </p:nvSpPr>
        <p:spPr>
          <a:xfrm>
            <a:off x="4055413" y="3274581"/>
            <a:ext cx="3095886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Любой участник платформы может задать вопрос, поделиться опытом или выступить с предложением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E2B25BF-CDCA-054B-8B92-33F42077A61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413" y="2530148"/>
            <a:ext cx="540000" cy="53948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75C82768-EC3F-D54D-9E1A-7BB0BA757DAB}"/>
              </a:ext>
            </a:extLst>
          </p:cNvPr>
          <p:cNvCxnSpPr>
            <a:cxnSpLocks/>
          </p:cNvCxnSpPr>
          <p:nvPr/>
        </p:nvCxnSpPr>
        <p:spPr>
          <a:xfrm rot="5400000">
            <a:off x="4325153" y="292548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86">
            <a:extLst>
              <a:ext uri="{FF2B5EF4-FFF2-40B4-BE49-F238E27FC236}">
                <a16:creationId xmlns:a16="http://schemas.microsoft.com/office/drawing/2014/main" xmlns="" id="{EC5D1124-645A-6A46-BA62-B33EE046063C}"/>
              </a:ext>
            </a:extLst>
          </p:cNvPr>
          <p:cNvSpPr/>
          <p:nvPr/>
        </p:nvSpPr>
        <p:spPr>
          <a:xfrm>
            <a:off x="535296" y="1955961"/>
            <a:ext cx="3195368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Общение и взаимопомощь между бизнесом и интеграторами в режиме онлайн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DE417309-21E4-6A41-9BDF-0218C28F85B2}"/>
              </a:ext>
            </a:extLst>
          </p:cNvPr>
          <p:cNvCxnSpPr>
            <a:cxnSpLocks/>
          </p:cNvCxnSpPr>
          <p:nvPr/>
        </p:nvCxnSpPr>
        <p:spPr>
          <a:xfrm rot="5400000">
            <a:off x="805035" y="160686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9DB51EFB-0D27-7449-8393-71C169A2A1D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95" y="1211008"/>
            <a:ext cx="540000" cy="54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3C5C6D-F30B-F365-C7C4-E42815C66318}"/>
              </a:ext>
            </a:extLst>
          </p:cNvPr>
          <p:cNvGrpSpPr/>
          <p:nvPr/>
        </p:nvGrpSpPr>
        <p:grpSpPr>
          <a:xfrm>
            <a:off x="4055413" y="1211008"/>
            <a:ext cx="3130145" cy="1114285"/>
            <a:chOff x="3570596" y="1211008"/>
            <a:chExt cx="3130145" cy="1114285"/>
          </a:xfrm>
        </p:grpSpPr>
        <p:sp>
          <p:nvSpPr>
            <p:cNvPr id="72" name="Rectangle 86">
              <a:extLst>
                <a:ext uri="{FF2B5EF4-FFF2-40B4-BE49-F238E27FC236}">
                  <a16:creationId xmlns:a16="http://schemas.microsoft.com/office/drawing/2014/main" xmlns="" id="{C9332124-0B60-544E-895D-F5BB466A6964}"/>
                </a:ext>
              </a:extLst>
            </p:cNvPr>
            <p:cNvSpPr/>
            <p:nvPr/>
          </p:nvSpPr>
          <p:spPr>
            <a:xfrm>
              <a:off x="3570596" y="1955961"/>
              <a:ext cx="3130145" cy="369332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Удобная база знаний, каталог интеграторов и база технических решений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A02013FF-7BC2-5D47-B5BB-1E1110C972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40336" y="1606860"/>
              <a:ext cx="0" cy="539480"/>
            </a:xfrm>
            <a:prstGeom prst="line">
              <a:avLst/>
            </a:prstGeom>
            <a:ln w="50800">
              <a:solidFill>
                <a:srgbClr val="F6F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544D7B0F-55C6-744A-B061-342F816E1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0596" y="1211008"/>
              <a:ext cx="540000" cy="540000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7628C28-12FD-5ADE-8F2A-477942494E0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884" y="1344026"/>
            <a:ext cx="3999949" cy="5196742"/>
          </a:xfrm>
          <a:prstGeom prst="rect">
            <a:avLst/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001C10-7378-BB8C-965E-F24658C4A559}"/>
              </a:ext>
            </a:extLst>
          </p:cNvPr>
          <p:cNvSpPr txBox="1"/>
          <p:nvPr/>
        </p:nvSpPr>
        <p:spPr>
          <a:xfrm>
            <a:off x="535295" y="4064199"/>
            <a:ext cx="7026254" cy="338554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6F52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улучшили Честное Сообщество!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52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6F52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Проще. Быстрее. Качественнее!</a:t>
            </a: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xmlns="" id="{34A2122B-CF23-4521-806F-4C38E604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235" y="4977554"/>
            <a:ext cx="1539451" cy="1539451"/>
          </a:xfrm>
          <a:prstGeom prst="rect">
            <a:avLst/>
          </a:prstGeom>
          <a:noFill/>
          <a:ln>
            <a:solidFill>
              <a:srgbClr val="F6F52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4A4004F1-B478-586B-3310-BE553871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/>
        </p:blipFill>
        <p:spPr>
          <a:xfrm>
            <a:off x="0" y="1286359"/>
            <a:ext cx="6555783" cy="52116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8871E86-CE8A-1814-E9B2-520F5EB798DA}"/>
              </a:ext>
            </a:extLst>
          </p:cNvPr>
          <p:cNvGrpSpPr/>
          <p:nvPr/>
        </p:nvGrpSpPr>
        <p:grpSpPr>
          <a:xfrm>
            <a:off x="6927742" y="1349441"/>
            <a:ext cx="4748258" cy="4603484"/>
            <a:chOff x="6927742" y="1894517"/>
            <a:chExt cx="4748258" cy="4603484"/>
          </a:xfrm>
        </p:grpSpPr>
        <p:sp>
          <p:nvSpPr>
            <p:cNvPr id="18" name="Скругленный прямоугольник 8">
              <a:extLst>
                <a:ext uri="{FF2B5EF4-FFF2-40B4-BE49-F238E27FC236}">
                  <a16:creationId xmlns:a16="http://schemas.microsoft.com/office/drawing/2014/main" xmlns="" id="{472CF4D5-0C0C-3C55-D0C4-E1ED2AD2A150}"/>
                </a:ext>
              </a:extLst>
            </p:cNvPr>
            <p:cNvSpPr/>
            <p:nvPr/>
          </p:nvSpPr>
          <p:spPr>
            <a:xfrm>
              <a:off x="6927742" y="4721981"/>
              <a:ext cx="4748258" cy="1776020"/>
            </a:xfrm>
            <a:prstGeom prst="roundRect">
              <a:avLst>
                <a:gd name="adj" fmla="val 10558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C16100C-7A03-FC22-5916-7BF093DDDD7D}"/>
                </a:ext>
              </a:extLst>
            </p:cNvPr>
            <p:cNvSpPr txBox="1"/>
            <p:nvPr/>
          </p:nvSpPr>
          <p:spPr>
            <a:xfrm>
              <a:off x="6927742" y="1894517"/>
              <a:ext cx="4748257" cy="2416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Виртуальное пространство позволяет быстро и легко изучить все основы работы в системе от регистрации до вывода товаров из оборота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Кликабельный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прототип</a:t>
              </a:r>
            </a:p>
            <a:p>
              <a:pPr marL="285750" marR="0" lvl="0" indent="-285750" algn="l" defTabSz="9144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Простые подсказки</a:t>
              </a:r>
            </a:p>
            <a:p>
              <a:pPr marL="285750" marR="0" lvl="0" indent="-285750" algn="l" defTabSz="9144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Возможность выбрать интересующий вас раздел</a:t>
              </a:r>
            </a:p>
            <a:p>
              <a:pPr marL="285750" marR="0" lvl="0" indent="-285750" algn="l" defTabSz="9144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Задавайте вопрос, если не все понятно – ответим в режиме онлайн !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65ECC1-52D5-3816-8EFC-1DD6AAC2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203" y="4923826"/>
              <a:ext cx="1372330" cy="13723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2337F78-F9F9-D937-F3D9-3A0169F57E9B}"/>
                </a:ext>
              </a:extLst>
            </p:cNvPr>
            <p:cNvSpPr txBox="1"/>
            <p:nvPr/>
          </p:nvSpPr>
          <p:spPr>
            <a:xfrm>
              <a:off x="8773123" y="5240659"/>
              <a:ext cx="248415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Научитесь работать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с маркировкой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 5-10 минут!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516181-DC97-C7FA-BD92-143B28EE3663}"/>
              </a:ext>
            </a:extLst>
          </p:cNvPr>
          <p:cNvSpPr txBox="1"/>
          <p:nvPr/>
        </p:nvSpPr>
        <p:spPr>
          <a:xfrm>
            <a:off x="7284203" y="5995011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https://markirovka.ru/virtual_education/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xmlns="" id="{7AF1BF2A-31C7-4A29-B0EA-FBB69BD4AD0D}"/>
              </a:ext>
            </a:extLst>
          </p:cNvPr>
          <p:cNvSpPr/>
          <p:nvPr/>
        </p:nvSpPr>
        <p:spPr>
          <a:xfrm>
            <a:off x="336000" y="321956"/>
            <a:ext cx="1152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 виртуальное обучающее пространство Честного Сообщества! </a:t>
            </a:r>
          </a:p>
        </p:txBody>
      </p:sp>
    </p:spTree>
    <p:extLst>
      <p:ext uri="{BB962C8B-B14F-4D97-AF65-F5344CB8AC3E}">
        <p14:creationId xmlns:p14="http://schemas.microsoft.com/office/powerpoint/2010/main" val="404938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45E5B73-727D-48F7-B854-959D68A7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240699"/>
            <a:ext cx="7266560" cy="72000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 ЗНАК.Бизнес 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бесплатное мобильное приложение для работы с маркированными товарами через мобильные устройства на платформах 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iOS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Android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dirty="0">
              <a:solidFill>
                <a:srgbClr val="6D6E71"/>
              </a:solidFill>
            </a:endParaRPr>
          </a:p>
        </p:txBody>
      </p:sp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xmlns="" id="{36E807F7-BC1A-4BD3-9BA7-150B9CCE48F2}"/>
              </a:ext>
            </a:extLst>
          </p:cNvPr>
          <p:cNvSpPr/>
          <p:nvPr/>
        </p:nvSpPr>
        <p:spPr>
          <a:xfrm>
            <a:off x="517364" y="2096516"/>
            <a:ext cx="11147494" cy="4412694"/>
          </a:xfrm>
          <a:prstGeom prst="roundRect">
            <a:avLst>
              <a:gd name="adj" fmla="val 2431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6840000" rtlCol="0" anchor="t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Функциональные возможности:</a:t>
            </a:r>
          </a:p>
          <a:p>
            <a:endParaRPr lang="ru-RU" sz="800" b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документами</a:t>
            </a:r>
          </a:p>
          <a:p>
            <a:pPr marL="285750" lvl="1" indent="-285750"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 в оборот</a:t>
            </a:r>
          </a:p>
          <a:p>
            <a:pPr marL="285750" lvl="1" indent="-285750"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Вывод из оборота</a:t>
            </a:r>
          </a:p>
          <a:p>
            <a:pPr marL="285750" lvl="1" indent="-285750"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Агрегирование</a:t>
            </a:r>
          </a:p>
          <a:p>
            <a:pPr marL="285750" lvl="1" indent="-285750"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Расформирование</a:t>
            </a:r>
          </a:p>
          <a:p>
            <a:pPr marL="285750" lvl="1" indent="-285750"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 (отгрузка)</a:t>
            </a:r>
          </a:p>
          <a:p>
            <a:pPr marL="285750" lvl="1" indent="-285750"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 (приёмка и формирование акта о расхождении)</a:t>
            </a:r>
          </a:p>
          <a:p>
            <a:pPr marL="0" lvl="1"/>
            <a:endParaRPr lang="ru-RU" sz="8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Подсказки на основных этапах работы с приложением</a:t>
            </a:r>
          </a:p>
          <a:p>
            <a:pPr marL="0" lvl="1"/>
            <a:endParaRPr lang="ru-RU" sz="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Универсальный сканер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о товаре или агрегате, в том числе о владельце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Просмотр состава агрегата</a:t>
            </a:r>
          </a:p>
          <a:p>
            <a:endParaRPr lang="ru-RU" sz="8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Взаимодействие со службой поддержки</a:t>
            </a:r>
          </a:p>
          <a:p>
            <a:endParaRPr lang="ru-RU" sz="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Справочная информация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5E2AD60-BF9C-1945-A158-F7231538A830}"/>
              </a:ext>
            </a:extLst>
          </p:cNvPr>
          <p:cNvGrpSpPr/>
          <p:nvPr/>
        </p:nvGrpSpPr>
        <p:grpSpPr>
          <a:xfrm>
            <a:off x="9959125" y="2259191"/>
            <a:ext cx="1495970" cy="1855970"/>
            <a:chOff x="10180030" y="1560708"/>
            <a:chExt cx="1495970" cy="1855970"/>
          </a:xfrm>
        </p:grpSpPr>
        <p:pic>
          <p:nvPicPr>
            <p:cNvPr id="22" name="Рисунок 43">
              <a:extLst>
                <a:ext uri="{FF2B5EF4-FFF2-40B4-BE49-F238E27FC236}">
                  <a16:creationId xmlns:a16="http://schemas.microsoft.com/office/drawing/2014/main" xmlns="" id="{90D8E8DE-2988-5F47-94F7-4913A5155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80030" y="1560708"/>
              <a:ext cx="1495970" cy="1495970"/>
            </a:xfrm>
            <a:prstGeom prst="rect">
              <a:avLst/>
            </a:prstGeom>
          </p:spPr>
        </p:pic>
        <p:pic>
          <p:nvPicPr>
            <p:cNvPr id="24" name="Picture 23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xmlns="" id="{2DB908D5-B2A0-D048-91FE-B8BD9380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8237" y="3056678"/>
              <a:ext cx="1080000" cy="360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2D3CD78-7FF3-2045-99C8-C3F9D1F425C9}"/>
              </a:ext>
            </a:extLst>
          </p:cNvPr>
          <p:cNvGrpSpPr/>
          <p:nvPr/>
        </p:nvGrpSpPr>
        <p:grpSpPr>
          <a:xfrm>
            <a:off x="9949347" y="4323146"/>
            <a:ext cx="1495970" cy="1855970"/>
            <a:chOff x="10170252" y="3616405"/>
            <a:chExt cx="1495970" cy="1855970"/>
          </a:xfrm>
        </p:grpSpPr>
        <p:pic>
          <p:nvPicPr>
            <p:cNvPr id="26" name="Рисунок 45">
              <a:extLst>
                <a:ext uri="{FF2B5EF4-FFF2-40B4-BE49-F238E27FC236}">
                  <a16:creationId xmlns:a16="http://schemas.microsoft.com/office/drawing/2014/main" xmlns="" id="{DC696D69-5110-7943-809F-E5F315D01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0252" y="3616405"/>
              <a:ext cx="1495970" cy="1495970"/>
            </a:xfrm>
            <a:prstGeom prst="rect">
              <a:avLst/>
            </a:prstGeom>
          </p:spPr>
        </p:pic>
        <p:pic>
          <p:nvPicPr>
            <p:cNvPr id="27" name="Picture 2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xmlns="" id="{12768454-5249-FC49-BF00-BCFB5112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637" y="5112375"/>
              <a:ext cx="1213200" cy="360000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BE11226-DB41-4641-B2A6-9C20DECB50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727" y="1360451"/>
            <a:ext cx="4003079" cy="5148759"/>
          </a:xfrm>
          <a:prstGeom prst="rect">
            <a:avLst/>
          </a:prstGeom>
        </p:spPr>
      </p:pic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xmlns="" id="{366DCDAE-1036-4E5C-AF15-4E4C1170FCFC}"/>
              </a:ext>
            </a:extLst>
          </p:cNvPr>
          <p:cNvSpPr/>
          <p:nvPr/>
        </p:nvSpPr>
        <p:spPr>
          <a:xfrm>
            <a:off x="336000" y="321956"/>
            <a:ext cx="1152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 ЗНАК. Бизнес</a:t>
            </a:r>
          </a:p>
        </p:txBody>
      </p:sp>
    </p:spTree>
    <p:extLst>
      <p:ext uri="{BB962C8B-B14F-4D97-AF65-F5344CB8AC3E}">
        <p14:creationId xmlns:p14="http://schemas.microsoft.com/office/powerpoint/2010/main" val="251925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8">
            <a:extLst>
              <a:ext uri="{FF2B5EF4-FFF2-40B4-BE49-F238E27FC236}">
                <a16:creationId xmlns:a16="http://schemas.microsoft.com/office/drawing/2014/main" xmlns="" id="{6958CE17-D2B2-4915-8F76-A5ED05FD3AF4}"/>
              </a:ext>
            </a:extLst>
          </p:cNvPr>
          <p:cNvSpPr/>
          <p:nvPr/>
        </p:nvSpPr>
        <p:spPr>
          <a:xfrm rot="5400000">
            <a:off x="389959" y="1214742"/>
            <a:ext cx="5299395" cy="5366407"/>
          </a:xfrm>
          <a:prstGeom prst="roundRect">
            <a:avLst>
              <a:gd name="adj" fmla="val 5144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8FAE4DFD-103B-4982-9DA7-CDB2CC2BA9B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8FAE4DFD-103B-4982-9DA7-CDB2CC2BA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77641F-46DA-884B-313B-A53F30E5DDC2}"/>
              </a:ext>
            </a:extLst>
          </p:cNvPr>
          <p:cNvSpPr txBox="1"/>
          <p:nvPr/>
        </p:nvSpPr>
        <p:spPr>
          <a:xfrm>
            <a:off x="625029" y="4513409"/>
            <a:ext cx="4554968" cy="1538883"/>
          </a:xfrm>
          <a:prstGeom prst="rect">
            <a:avLst/>
          </a:prstGeom>
          <a:noFill/>
          <a:ln w="34925">
            <a:noFill/>
          </a:ln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ответа в режиме 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при помощи чат-бота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Ежедневное пополнение базы знаний на основе обратной связи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Перевод на оператора контактного центра при отсутствии ответа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D677AB-5A1F-4B6D-914D-90B7E6D6DD99}"/>
              </a:ext>
            </a:extLst>
          </p:cNvPr>
          <p:cNvSpPr txBox="1"/>
          <p:nvPr/>
        </p:nvSpPr>
        <p:spPr>
          <a:xfrm>
            <a:off x="852390" y="1526386"/>
            <a:ext cx="552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консультант доступен на ресурсах: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05841E7-6497-4E1A-A1DF-48F27AB8D1C7}"/>
              </a:ext>
            </a:extLst>
          </p:cNvPr>
          <p:cNvGrpSpPr/>
          <p:nvPr/>
        </p:nvGrpSpPr>
        <p:grpSpPr>
          <a:xfrm>
            <a:off x="1482122" y="2531786"/>
            <a:ext cx="857821" cy="850910"/>
            <a:chOff x="339315" y="1400673"/>
            <a:chExt cx="718019" cy="72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678C1A86-852E-D015-1AE5-CA009EA17BF2}"/>
                </a:ext>
              </a:extLst>
            </p:cNvPr>
            <p:cNvSpPr/>
            <p:nvPr/>
          </p:nvSpPr>
          <p:spPr>
            <a:xfrm>
              <a:off x="339315" y="1400673"/>
              <a:ext cx="718019" cy="720000"/>
            </a:xfrm>
            <a:prstGeom prst="roundRect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3" name="Рисунок 22" descr="Центр обработки вызовов контур">
              <a:extLst>
                <a:ext uri="{FF2B5EF4-FFF2-40B4-BE49-F238E27FC236}">
                  <a16:creationId xmlns:a16="http://schemas.microsoft.com/office/drawing/2014/main" xmlns="" id="{64748744-6270-B9F7-00DF-19795568C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51109" y="1513458"/>
              <a:ext cx="494429" cy="49442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D5AA89-0DFC-460F-AE94-ADF8A4DF6CFC}"/>
              </a:ext>
            </a:extLst>
          </p:cNvPr>
          <p:cNvSpPr txBox="1"/>
          <p:nvPr/>
        </p:nvSpPr>
        <p:spPr>
          <a:xfrm>
            <a:off x="6175414" y="1521494"/>
            <a:ext cx="576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Где расположен виджет чата с онлайн консультантом ?</a:t>
            </a:r>
          </a:p>
          <a:p>
            <a:endParaRPr lang="ru-RU" sz="16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17B1D7-FC56-45AE-A8A3-5F2D7E3DE2B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157" y="2354284"/>
            <a:ext cx="4133668" cy="2159125"/>
          </a:xfrm>
          <a:prstGeom prst="rect">
            <a:avLst/>
          </a:prstGeom>
          <a:solidFill>
            <a:schemeClr val="bg2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BE8F9A-5AA2-446B-86E7-70BFC91929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024" y="1989095"/>
            <a:ext cx="4133668" cy="21702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xmlns="" id="{2742F63C-8F8F-4C5F-97B1-1E506FDB14BC}"/>
              </a:ext>
            </a:extLst>
          </p:cNvPr>
          <p:cNvSpPr/>
          <p:nvPr/>
        </p:nvSpPr>
        <p:spPr>
          <a:xfrm>
            <a:off x="331111" y="310357"/>
            <a:ext cx="1152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179387"/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консультант</a:t>
            </a:r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A08083-07FA-AD4B-005A-B80F14015CB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737" y="4697056"/>
            <a:ext cx="1356049" cy="1852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2F60D099-B94E-49A0-AB91-51078EDC93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20848" y="4159393"/>
            <a:ext cx="880112" cy="787256"/>
          </a:xfrm>
          <a:prstGeom prst="bentConnector3">
            <a:avLst>
              <a:gd name="adj1" fmla="val 1515"/>
            </a:avLst>
          </a:prstGeom>
          <a:ln cmpd="sng">
            <a:solidFill>
              <a:srgbClr val="EFDD00"/>
            </a:solidFill>
            <a:prstDash val="sysDash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08DE8AFA-9205-4C17-A94E-A66C418F5134}"/>
              </a:ext>
            </a:extLst>
          </p:cNvPr>
          <p:cNvSpPr/>
          <p:nvPr/>
        </p:nvSpPr>
        <p:spPr>
          <a:xfrm>
            <a:off x="6246153" y="-2151831"/>
            <a:ext cx="6080574" cy="3032760"/>
          </a:xfrm>
          <a:prstGeom prst="rect">
            <a:avLst/>
          </a:prstGeom>
          <a:noFill/>
          <a:ln>
            <a:solidFill>
              <a:srgbClr val="F6F52E"/>
            </a:solidFill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8">
            <a:extLst>
              <a:ext uri="{FF2B5EF4-FFF2-40B4-BE49-F238E27FC236}">
                <a16:creationId xmlns:a16="http://schemas.microsoft.com/office/drawing/2014/main" xmlns="" id="{B1FBBAE3-B1DF-467C-826A-0B0E2040FB4A}"/>
              </a:ext>
            </a:extLst>
          </p:cNvPr>
          <p:cNvSpPr/>
          <p:nvPr/>
        </p:nvSpPr>
        <p:spPr>
          <a:xfrm rot="5400000">
            <a:off x="1958159" y="2826261"/>
            <a:ext cx="2114087" cy="4780347"/>
          </a:xfrm>
          <a:prstGeom prst="roundRect">
            <a:avLst>
              <a:gd name="adj" fmla="val 5144"/>
            </a:avLst>
          </a:prstGeom>
          <a:noFill/>
          <a:ln w="31750">
            <a:solidFill>
              <a:srgbClr val="F6F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1B1D7D1-A676-4B52-9F7E-F55710B6428C}"/>
              </a:ext>
            </a:extLst>
          </p:cNvPr>
          <p:cNvSpPr txBox="1"/>
          <p:nvPr/>
        </p:nvSpPr>
        <p:spPr>
          <a:xfrm>
            <a:off x="2545114" y="2297666"/>
            <a:ext cx="2142920" cy="119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support.crpt.ru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kb.crpt.ru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7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C2EA30-4EA7-A646-AF20-6EEF505426D4}"/>
              </a:ext>
            </a:extLst>
          </p:cNvPr>
          <p:cNvSpPr txBox="1"/>
          <p:nvPr/>
        </p:nvSpPr>
        <p:spPr>
          <a:xfrm>
            <a:off x="7445090" y="3348787"/>
            <a:ext cx="440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Регулярные обучающие вебинары </a:t>
            </a:r>
          </a:p>
          <a:p>
            <a:r>
              <a:rPr lang="ru-RU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на сайте </a:t>
            </a:r>
            <a:r>
              <a:rPr lang="ru-RU" b="1" u="sng" dirty="0" err="1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ЧестныйЗНАК.рф</a:t>
            </a:r>
            <a:endParaRPr lang="ru-RU" b="1" u="sng" dirty="0">
              <a:solidFill>
                <a:srgbClr val="6D6E71"/>
              </a:solidFill>
              <a:latin typeface="PT Sans Regular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CFCFCD-DE66-794C-8DF6-07E7F3714FAB}"/>
              </a:ext>
            </a:extLst>
          </p:cNvPr>
          <p:cNvSpPr txBox="1"/>
          <p:nvPr/>
        </p:nvSpPr>
        <p:spPr>
          <a:xfrm>
            <a:off x="1650019" y="3467214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https://vk.com/crptec</a:t>
            </a:r>
            <a:r>
              <a:rPr lang="ru-RU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6F772E3-182E-C544-8F6C-CDCA196EB961}"/>
              </a:ext>
            </a:extLst>
          </p:cNvPr>
          <p:cNvSpPr txBox="1"/>
          <p:nvPr/>
        </p:nvSpPr>
        <p:spPr>
          <a:xfrm>
            <a:off x="7445090" y="1570293"/>
            <a:ext cx="308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8 800 222 15 23</a:t>
            </a:r>
            <a:endParaRPr lang="ru-RU" b="1" dirty="0">
              <a:solidFill>
                <a:srgbClr val="6D6E71"/>
              </a:solidFill>
              <a:latin typeface="PT Sans Regular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932A180-7153-C146-BA1B-92DC9D06B03A}"/>
              </a:ext>
            </a:extLst>
          </p:cNvPr>
          <p:cNvSpPr txBox="1"/>
          <p:nvPr/>
        </p:nvSpPr>
        <p:spPr>
          <a:xfrm>
            <a:off x="1650019" y="1607127"/>
            <a:ext cx="282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Вы можете написать нам</a:t>
            </a:r>
            <a:endParaRPr lang="en-US" dirty="0">
              <a:solidFill>
                <a:srgbClr val="6D6E71"/>
              </a:solidFill>
              <a:latin typeface="PT Sans Regular"/>
              <a:ea typeface="PT Sans" panose="020B0503020203020204" pitchFamily="34" charset="-52"/>
              <a:cs typeface="Segoe UI" panose="020B0502040204020203" pitchFamily="34" charset="0"/>
            </a:endParaRPr>
          </a:p>
          <a:p>
            <a:r>
              <a:rPr lang="en-US" b="1" u="sng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ru-RU" b="1" u="sng" dirty="0">
              <a:solidFill>
                <a:srgbClr val="6D6E71"/>
              </a:solidFill>
              <a:latin typeface="PT Sans Regular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504424F-3B75-8E42-ABB6-BAC225B37E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859" y="3261102"/>
            <a:ext cx="720000" cy="720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DDAF3E7-B2DA-4A42-8B98-EF2E04C7B4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859" y="5088124"/>
            <a:ext cx="720000" cy="72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BC86E7A-604A-1F4C-9EE8-04A1EA280F00}"/>
              </a:ext>
            </a:extLst>
          </p:cNvPr>
          <p:cNvSpPr txBox="1"/>
          <p:nvPr/>
        </p:nvSpPr>
        <p:spPr>
          <a:xfrm>
            <a:off x="3450019" y="4442472"/>
            <a:ext cx="486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Все новости маркировки в</a:t>
            </a:r>
            <a:r>
              <a:rPr lang="en-US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телеграмм: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1E97BF-B33C-4821-AD8D-3AAC2A31C153}"/>
              </a:ext>
            </a:extLst>
          </p:cNvPr>
          <p:cNvSpPr txBox="1"/>
          <p:nvPr/>
        </p:nvSpPr>
        <p:spPr>
          <a:xfrm>
            <a:off x="598631" y="2629008"/>
            <a:ext cx="4651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Самые горячие новости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30C380-E079-4247-9511-22F9FC567F40}"/>
              </a:ext>
            </a:extLst>
          </p:cNvPr>
          <p:cNvSpPr txBox="1"/>
          <p:nvPr/>
        </p:nvSpPr>
        <p:spPr>
          <a:xfrm>
            <a:off x="6321231" y="2634874"/>
            <a:ext cx="4651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Обучающие вебинары</a:t>
            </a:r>
          </a:p>
        </p:txBody>
      </p:sp>
      <p:pic>
        <p:nvPicPr>
          <p:cNvPr id="25" name="Picture 31">
            <a:extLst>
              <a:ext uri="{FF2B5EF4-FFF2-40B4-BE49-F238E27FC236}">
                <a16:creationId xmlns:a16="http://schemas.microsoft.com/office/drawing/2014/main" xmlns="" id="{9474C565-CF15-4420-9931-1A0697BAF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988" y="3266968"/>
            <a:ext cx="720000" cy="7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985326E-8C6E-4EAE-9C28-42B8954601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49" y="1570293"/>
            <a:ext cx="720000" cy="72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74B6162-9129-4C64-8366-F6D866C464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988" y="1570293"/>
            <a:ext cx="720000" cy="720000"/>
          </a:xfrm>
          <a:prstGeom prst="rect">
            <a:avLst/>
          </a:prstGeom>
        </p:spPr>
      </p:pic>
      <p:pic>
        <p:nvPicPr>
          <p:cNvPr id="28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C5C5167E-0982-4396-AFE9-FA7BC2FEB59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9353" y="269885"/>
            <a:ext cx="1184888" cy="11848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79E7638-BD8F-465C-9A11-370EE89E95C3}"/>
              </a:ext>
            </a:extLst>
          </p:cNvPr>
          <p:cNvSpPr txBox="1"/>
          <p:nvPr/>
        </p:nvSpPr>
        <p:spPr>
          <a:xfrm>
            <a:off x="568400" y="400387"/>
            <a:ext cx="10591213" cy="492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>
                <a:solidFill>
                  <a:srgbClr val="404040"/>
                </a:solidFill>
              </a:rPr>
              <a:t>МЫ ВСЕГДА НА СВЯЗИ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67A7B3B-0FC9-4765-89E8-82A2B7A6E276}"/>
              </a:ext>
            </a:extLst>
          </p:cNvPr>
          <p:cNvSpPr txBox="1"/>
          <p:nvPr/>
        </p:nvSpPr>
        <p:spPr>
          <a:xfrm>
            <a:off x="1650019" y="5124958"/>
            <a:ext cx="486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Актуальные новости о маркировке </a:t>
            </a:r>
            <a:r>
              <a:rPr lang="en-US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  <a:hlinkClick r:id="rId10"/>
              </a:rPr>
              <a:t>https://t.me/crptbreaking</a:t>
            </a:r>
            <a:r>
              <a:rPr lang="ru-RU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  <a:hlinkClick r:id="rId10"/>
              </a:rPr>
              <a:t> </a:t>
            </a:r>
            <a:endParaRPr lang="ru-RU" b="1" dirty="0">
              <a:solidFill>
                <a:srgbClr val="6D6E71"/>
              </a:solidFill>
              <a:latin typeface="PT Sans Regular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0F0E299-3FEC-4292-9ECC-5862D7FA885C}"/>
              </a:ext>
            </a:extLst>
          </p:cNvPr>
          <p:cNvSpPr txBox="1"/>
          <p:nvPr/>
        </p:nvSpPr>
        <p:spPr>
          <a:xfrm>
            <a:off x="7445090" y="5161793"/>
            <a:ext cx="486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Уведомления СУЗ</a:t>
            </a:r>
            <a:r>
              <a:rPr lang="en-US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</a:rPr>
              <a:t>– ГИС МТ </a:t>
            </a:r>
            <a:r>
              <a:rPr lang="en-US" b="1" dirty="0">
                <a:solidFill>
                  <a:srgbClr val="6D6E71"/>
                </a:solidFill>
                <a:latin typeface="PT Sans Regular"/>
                <a:ea typeface="PT Sans" panose="020B0503020203020204" pitchFamily="34" charset="-52"/>
                <a:cs typeface="Segoe UI" panose="020B0502040204020203" pitchFamily="34" charset="0"/>
                <a:hlinkClick r:id="rId11"/>
              </a:rPr>
              <a:t>https://t.me/oms_ttis_notification</a:t>
            </a:r>
            <a:endParaRPr lang="ru-RU" b="1" dirty="0">
              <a:solidFill>
                <a:srgbClr val="6D6E71"/>
              </a:solidFill>
              <a:latin typeface="PT Sans Regular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>
            <a:extLst>
              <a:ext uri="{FF2B5EF4-FFF2-40B4-BE49-F238E27FC236}">
                <a16:creationId xmlns:a16="http://schemas.microsoft.com/office/drawing/2014/main" xmlns="" id="{2BDCD33E-7A3E-EA4A-9D08-6B37F1099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-1"/>
            <a:ext cx="6096001" cy="6858000"/>
          </a:xfrm>
          <a:prstGeom prst="rect">
            <a:avLst/>
          </a:prstGeom>
        </p:spPr>
      </p:pic>
      <p:sp>
        <p:nvSpPr>
          <p:cNvPr id="8" name="Прямоугольник 17">
            <a:extLst>
              <a:ext uri="{FF2B5EF4-FFF2-40B4-BE49-F238E27FC236}">
                <a16:creationId xmlns:a16="http://schemas.microsoft.com/office/drawing/2014/main" xmlns="" id="{D7E27C72-3F7A-0C42-86D3-5763AC27E8CA}"/>
              </a:ext>
            </a:extLst>
          </p:cNvPr>
          <p:cNvSpPr/>
          <p:nvPr/>
        </p:nvSpPr>
        <p:spPr>
          <a:xfrm>
            <a:off x="0" y="0"/>
            <a:ext cx="6095999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0844EA3-1FB3-3D4F-9708-BD65738AFA45}"/>
              </a:ext>
            </a:extLst>
          </p:cNvPr>
          <p:cNvSpPr/>
          <p:nvPr/>
        </p:nvSpPr>
        <p:spPr>
          <a:xfrm>
            <a:off x="609319" y="2839554"/>
            <a:ext cx="45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9852"/>
            <a:endParaRPr lang="en-US" b="1" u="sng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defTabSz="839852"/>
            <a:r>
              <a:rPr lang="en-US" b="1" u="sng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drinks@crpt.ru</a:t>
            </a:r>
          </a:p>
          <a:p>
            <a:pPr defTabSz="839852"/>
            <a:r>
              <a:rPr lang="en-US" b="1" u="sng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ru-RU" b="1" u="sng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честный-</a:t>
            </a:r>
            <a:r>
              <a:rPr lang="ru-RU" b="1" u="sng" dirty="0" err="1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знак.рф</a:t>
            </a:r>
            <a:endParaRPr lang="en-US" b="1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D2D65B-EA82-453C-A8E3-CA042ECEEB65}"/>
              </a:ext>
            </a:extLst>
          </p:cNvPr>
          <p:cNvSpPr txBox="1"/>
          <p:nvPr/>
        </p:nvSpPr>
        <p:spPr>
          <a:xfrm>
            <a:off x="609319" y="2782685"/>
            <a:ext cx="26352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ПО ВСЕМ ВОПРОСАМ:</a:t>
            </a:r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xmlns="" id="{270164C3-C4B9-42C7-B0D3-2968E88E3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9" y="5950234"/>
            <a:ext cx="2214952" cy="4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9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4E6D9062-03FC-4F80-A043-A3C5010A0476}"/>
              </a:ext>
            </a:extLst>
          </p:cNvPr>
          <p:cNvSpPr/>
          <p:nvPr/>
        </p:nvSpPr>
        <p:spPr>
          <a:xfrm>
            <a:off x="7033639" y="-38100"/>
            <a:ext cx="5186936" cy="6915150"/>
          </a:xfrm>
          <a:custGeom>
            <a:avLst/>
            <a:gdLst>
              <a:gd name="connsiteX0" fmla="*/ 1428750 w 5734050"/>
              <a:gd name="connsiteY0" fmla="*/ 38100 h 6915150"/>
              <a:gd name="connsiteX1" fmla="*/ 0 w 5734050"/>
              <a:gd name="connsiteY1" fmla="*/ 6915150 h 6915150"/>
              <a:gd name="connsiteX2" fmla="*/ 5734050 w 5734050"/>
              <a:gd name="connsiteY2" fmla="*/ 6915150 h 6915150"/>
              <a:gd name="connsiteX3" fmla="*/ 5734050 w 5734050"/>
              <a:gd name="connsiteY3" fmla="*/ 0 h 6915150"/>
              <a:gd name="connsiteX4" fmla="*/ 1428750 w 5734050"/>
              <a:gd name="connsiteY4" fmla="*/ 38100 h 69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4050" h="6915150">
                <a:moveTo>
                  <a:pt x="1428750" y="38100"/>
                </a:moveTo>
                <a:lnTo>
                  <a:pt x="0" y="6915150"/>
                </a:lnTo>
                <a:lnTo>
                  <a:pt x="5734050" y="6915150"/>
                </a:lnTo>
                <a:lnTo>
                  <a:pt x="5734050" y="0"/>
                </a:lnTo>
                <a:lnTo>
                  <a:pt x="1428750" y="38100"/>
                </a:lnTo>
                <a:close/>
              </a:path>
            </a:pathLst>
          </a:custGeom>
          <a:solidFill>
            <a:srgbClr val="595959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24" name="Рисунок 47">
            <a:extLst>
              <a:ext uri="{FF2B5EF4-FFF2-40B4-BE49-F238E27FC236}">
                <a16:creationId xmlns:a16="http://schemas.microsoft.com/office/drawing/2014/main" xmlns="" id="{0A10D663-F81F-4E63-B527-79986096D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392" y="1525634"/>
            <a:ext cx="4468877" cy="4468877"/>
          </a:xfrm>
          <a:prstGeom prst="rect">
            <a:avLst/>
          </a:prstGeom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xmlns="" id="{85AAB84C-A38A-4D64-ADE1-D827B623EB42}"/>
              </a:ext>
            </a:extLst>
          </p:cNvPr>
          <p:cNvSpPr/>
          <p:nvPr/>
        </p:nvSpPr>
        <p:spPr>
          <a:xfrm>
            <a:off x="1658370" y="1260441"/>
            <a:ext cx="2825196" cy="5115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xmlns="" id="{299CA1C1-4BBA-46B6-9DC0-AAF20A95D8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27" y="555924"/>
            <a:ext cx="642565" cy="704517"/>
          </a:xfrm>
          <a:prstGeom prst="rect">
            <a:avLst/>
          </a:prstGeom>
        </p:spPr>
      </p:pic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0E4144FF-42CC-4408-9B36-45691BA9637A}"/>
              </a:ext>
            </a:extLst>
          </p:cNvPr>
          <p:cNvSpPr txBox="1"/>
          <p:nvPr/>
        </p:nvSpPr>
        <p:spPr>
          <a:xfrm>
            <a:off x="1026084" y="2320408"/>
            <a:ext cx="5485171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PT Sans Regular"/>
                <a:cs typeface="Segoe UI" panose="020B0502040204020203" pitchFamily="34" charset="0"/>
              </a:rPr>
              <a:t>«О проведении на территории Российской Федерации эксперимента по маркировке средствами идентификации отдельных видов безалкогольных напитков, в том числе с соком, и соков»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PT Sans Regular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7F62E3-E88D-4BFD-82DD-BC7B7CB71382}"/>
              </a:ext>
            </a:extLst>
          </p:cNvPr>
          <p:cNvSpPr txBox="1"/>
          <p:nvPr/>
        </p:nvSpPr>
        <p:spPr>
          <a:xfrm>
            <a:off x="1274924" y="706249"/>
            <a:ext cx="4168186" cy="492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>
                <a:solidFill>
                  <a:srgbClr val="404040"/>
                </a:solidFill>
              </a:rPr>
              <a:t>НОРМАТИВНАЯ БАЗА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A6D37B-D77C-4035-80BF-523CEE87DFBC}"/>
              </a:ext>
            </a:extLst>
          </p:cNvPr>
          <p:cNvSpPr txBox="1"/>
          <p:nvPr/>
        </p:nvSpPr>
        <p:spPr>
          <a:xfrm>
            <a:off x="923353" y="1938330"/>
            <a:ext cx="6110286" cy="3426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 b="1">
                <a:solidFill>
                  <a:srgbClr val="404040"/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</a:lstStyle>
          <a:p>
            <a:r>
              <a:rPr lang="ru-RU" sz="2000" dirty="0">
                <a:sym typeface="PT Sans Caption"/>
              </a:rPr>
              <a:t>Постановление Правительства РФ № 858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xmlns="" id="{1FF1EEF0-546C-488C-800D-8FDF0DD3D3A9}"/>
              </a:ext>
            </a:extLst>
          </p:cNvPr>
          <p:cNvSpPr txBox="1"/>
          <p:nvPr/>
        </p:nvSpPr>
        <p:spPr>
          <a:xfrm>
            <a:off x="1026084" y="4187380"/>
            <a:ext cx="5485171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PT Sans Regular"/>
                <a:cs typeface="Segoe UI" panose="020B0502040204020203" pitchFamily="34" charset="0"/>
              </a:rPr>
              <a:t>«Об утверждении Правил маркировки отдельных видов безалкогольных напитков, в том числе с соком, и соков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отдельных видов безалкогольных напитков, в том числе с соком, и соков» 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PT Sans Regular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6476C9-9166-41E9-9788-28F495FFFED4}"/>
              </a:ext>
            </a:extLst>
          </p:cNvPr>
          <p:cNvSpPr txBox="1"/>
          <p:nvPr/>
        </p:nvSpPr>
        <p:spPr>
          <a:xfrm>
            <a:off x="1025059" y="5597560"/>
            <a:ext cx="4072987" cy="27699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PT Sans Bold" panose="020B0703020203020204" pitchFamily="34" charset="-52"/>
                <a:cs typeface="Segoe UI" panose="020B0502040204020203" pitchFamily="34" charset="0"/>
              </a:rPr>
              <a:t>ВСТУПИЛ В СИЛУ С 1 СЕНТЯБРЯ 2023 Г.</a:t>
            </a:r>
            <a:endParaRPr kumimoji="0" lang="x-none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PT Sans Bold" panose="020B07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7D2D5CD-AF9E-4E7E-B010-8DD854E39443}"/>
              </a:ext>
            </a:extLst>
          </p:cNvPr>
          <p:cNvSpPr txBox="1"/>
          <p:nvPr/>
        </p:nvSpPr>
        <p:spPr>
          <a:xfrm>
            <a:off x="923353" y="3805302"/>
            <a:ext cx="6110286" cy="3426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 b="1">
                <a:solidFill>
                  <a:srgbClr val="404040"/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</a:lstStyle>
          <a:p>
            <a:r>
              <a:rPr lang="ru-RU" sz="2000" dirty="0">
                <a:sym typeface="PT Sans Caption"/>
              </a:rPr>
              <a:t>Постановление Правительства РФ № 887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6FF0343F-AB40-4E8B-A0C5-989AF9A76B2A}"/>
              </a:ext>
            </a:extLst>
          </p:cNvPr>
          <p:cNvSpPr/>
          <p:nvPr/>
        </p:nvSpPr>
        <p:spPr>
          <a:xfrm>
            <a:off x="500302" y="1898910"/>
            <a:ext cx="342658" cy="342658"/>
          </a:xfrm>
          <a:prstGeom prst="ellipse">
            <a:avLst/>
          </a:prstGeom>
          <a:solidFill>
            <a:srgbClr val="B6B6B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404040"/>
                </a:solidFill>
              </a:rPr>
              <a:t>1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2D080875-3D09-427C-B626-5553107DC134}"/>
              </a:ext>
            </a:extLst>
          </p:cNvPr>
          <p:cNvSpPr/>
          <p:nvPr/>
        </p:nvSpPr>
        <p:spPr>
          <a:xfrm>
            <a:off x="500302" y="3772389"/>
            <a:ext cx="342658" cy="342658"/>
          </a:xfrm>
          <a:prstGeom prst="ellipse">
            <a:avLst/>
          </a:prstGeom>
          <a:solidFill>
            <a:srgbClr val="B6B6B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404040"/>
                </a:solidFill>
              </a:rPr>
              <a:t>2</a:t>
            </a:r>
          </a:p>
        </p:txBody>
      </p:sp>
      <p:sp>
        <p:nvSpPr>
          <p:cNvPr id="16" name="Скругленный прямоугольник 96">
            <a:extLst>
              <a:ext uri="{FF2B5EF4-FFF2-40B4-BE49-F238E27FC236}">
                <a16:creationId xmlns:a16="http://schemas.microsoft.com/office/drawing/2014/main" xmlns="" id="{7FD9CB81-6C8A-4ED0-9FAC-4E0AF5E75D3F}"/>
              </a:ext>
            </a:extLst>
          </p:cNvPr>
          <p:cNvSpPr/>
          <p:nvPr/>
        </p:nvSpPr>
        <p:spPr>
          <a:xfrm>
            <a:off x="1025059" y="3230985"/>
            <a:ext cx="4085055" cy="342658"/>
          </a:xfrm>
          <a:prstGeom prst="round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C4EE1D-1F9D-4275-916F-C1C99996AF7A}"/>
              </a:ext>
            </a:extLst>
          </p:cNvPr>
          <p:cNvSpPr txBox="1"/>
          <p:nvPr/>
        </p:nvSpPr>
        <p:spPr>
          <a:xfrm>
            <a:off x="973810" y="3273339"/>
            <a:ext cx="407174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rPr>
              <a:t>ЭКСПЕРИМЕНТ ЗАВЕРШЕН  31 АВГУСТА 2023 Г.</a:t>
            </a:r>
            <a:endParaRPr kumimoji="0" lang="x-none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PT Sans Bold" panose="020B0703020203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1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5DE99D8-B443-43D9-9D63-55745BD72075}"/>
              </a:ext>
            </a:extLst>
          </p:cNvPr>
          <p:cNvSpPr/>
          <p:nvPr/>
        </p:nvSpPr>
        <p:spPr>
          <a:xfrm>
            <a:off x="2242418" y="2818270"/>
            <a:ext cx="4043632" cy="243979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Straight Connector 7">
            <a:extLst>
              <a:ext uri="{FF2B5EF4-FFF2-40B4-BE49-F238E27FC236}">
                <a16:creationId xmlns:a16="http://schemas.microsoft.com/office/drawing/2014/main" xmlns="" id="{500EF960-2754-43B4-8094-0476914F0B39}"/>
              </a:ext>
            </a:extLst>
          </p:cNvPr>
          <p:cNvCxnSpPr>
            <a:cxnSpLocks/>
          </p:cNvCxnSpPr>
          <p:nvPr/>
        </p:nvCxnSpPr>
        <p:spPr>
          <a:xfrm>
            <a:off x="1767617" y="3968996"/>
            <a:ext cx="7495084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5677F8E-4AEE-CF5A-A28F-8302BDFBB855}"/>
              </a:ext>
            </a:extLst>
          </p:cNvPr>
          <p:cNvSpPr/>
          <p:nvPr/>
        </p:nvSpPr>
        <p:spPr>
          <a:xfrm>
            <a:off x="2246236" y="2374221"/>
            <a:ext cx="1887338" cy="138499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ПЭТ и стекло, БА напитки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BDC3AF5C-9FDE-0132-4A37-460BCFCE489F}"/>
              </a:ext>
            </a:extLst>
          </p:cNvPr>
          <p:cNvSpPr/>
          <p:nvPr/>
        </p:nvSpPr>
        <p:spPr>
          <a:xfrm>
            <a:off x="2568401" y="4214320"/>
            <a:ext cx="3473152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Вывод из оборота  - участники 1 и 2 этапа (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ПЭТ, стекло, банка)</a:t>
            </a:r>
            <a:b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900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CEC98A3-416A-FBEB-AFEB-74272FE945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52280" y="1323326"/>
            <a:ext cx="533608" cy="533608"/>
          </a:xfrm>
          <a:prstGeom prst="rect">
            <a:avLst/>
          </a:prstGeom>
        </p:spPr>
      </p:pic>
      <p:sp>
        <p:nvSpPr>
          <p:cNvPr id="38" name="Овал 13">
            <a:extLst>
              <a:ext uri="{FF2B5EF4-FFF2-40B4-BE49-F238E27FC236}">
                <a16:creationId xmlns:a16="http://schemas.microsoft.com/office/drawing/2014/main" xmlns="" id="{AB71381D-C372-B4BD-DA95-598F6DF5DF3F}"/>
              </a:ext>
            </a:extLst>
          </p:cNvPr>
          <p:cNvSpPr/>
          <p:nvPr/>
        </p:nvSpPr>
        <p:spPr>
          <a:xfrm>
            <a:off x="4939311" y="2028058"/>
            <a:ext cx="285717" cy="409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" name="Picture 33">
            <a:extLst>
              <a:ext uri="{FF2B5EF4-FFF2-40B4-BE49-F238E27FC236}">
                <a16:creationId xmlns:a16="http://schemas.microsoft.com/office/drawing/2014/main" xmlns="" id="{CA54A9AD-B46A-38BA-AAF0-F6E7B94745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614398" y="3243772"/>
            <a:ext cx="540000" cy="506880"/>
          </a:xfrm>
          <a:prstGeom prst="rect">
            <a:avLst/>
          </a:prstGeom>
        </p:spPr>
      </p:pic>
      <p:sp>
        <p:nvSpPr>
          <p:cNvPr id="83" name="Rounded Rectangle 74">
            <a:extLst>
              <a:ext uri="{FF2B5EF4-FFF2-40B4-BE49-F238E27FC236}">
                <a16:creationId xmlns:a16="http://schemas.microsoft.com/office/drawing/2014/main" xmlns="" id="{AE796D94-ED3F-57B1-8C69-F6D87B798358}"/>
              </a:ext>
            </a:extLst>
          </p:cNvPr>
          <p:cNvSpPr/>
          <p:nvPr/>
        </p:nvSpPr>
        <p:spPr>
          <a:xfrm>
            <a:off x="7127428" y="3850114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1 марта 2025 (Б)</a:t>
            </a:r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CD8046C-AADC-F4EB-8861-B7CD37D891D5}"/>
              </a:ext>
            </a:extLst>
          </p:cNvPr>
          <p:cNvSpPr/>
          <p:nvPr/>
        </p:nvSpPr>
        <p:spPr>
          <a:xfrm>
            <a:off x="4208513" y="6108678"/>
            <a:ext cx="2796857" cy="488201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cs typeface="Segoe UI" panose="020B0502040204020203" pitchFamily="34" charset="0"/>
              </a:rPr>
              <a:t>Переход на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cs typeface="Segoe UI" panose="020B0502040204020203" pitchFamily="34" charset="0"/>
              </a:rPr>
              <a:t>ЭДО в формате ОСУ </a:t>
            </a:r>
            <a:r>
              <a:rPr lang="ru-RU" sz="900" dirty="0">
                <a:solidFill>
                  <a:srgbClr val="404040"/>
                </a:solidFill>
                <a:latin typeface="PT Sans Regular"/>
                <a:cs typeface="Segoe UI" panose="020B0502040204020203" pitchFamily="34" charset="0"/>
              </a:rPr>
              <a:t>и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cs typeface="Segoe UI" panose="020B0502040204020203" pitchFamily="34" charset="0"/>
              </a:rPr>
              <a:t>передача сведений о выводе из оборота</a:t>
            </a:r>
            <a:r>
              <a:rPr lang="ru-RU" sz="900" dirty="0">
                <a:solidFill>
                  <a:srgbClr val="404040"/>
                </a:solidFill>
                <a:latin typeface="PT Sans Regular"/>
                <a:cs typeface="Segoe UI" panose="020B0502040204020203" pitchFamily="34" charset="0"/>
              </a:rPr>
              <a:t> путем, не являющимся продажей в розницу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8530933A-96FC-EDFE-0CE5-D439A6CB6018}"/>
              </a:ext>
            </a:extLst>
          </p:cNvPr>
          <p:cNvSpPr/>
          <p:nvPr/>
        </p:nvSpPr>
        <p:spPr>
          <a:xfrm>
            <a:off x="7195684" y="6111592"/>
            <a:ext cx="2014135" cy="488201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Переход на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поэкземплярный учёт 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по ЭДО и при передаче данных </a:t>
            </a:r>
          </a:p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</a:p>
        </p:txBody>
      </p:sp>
      <p:pic>
        <p:nvPicPr>
          <p:cNvPr id="54" name="Picture 69">
            <a:extLst>
              <a:ext uri="{FF2B5EF4-FFF2-40B4-BE49-F238E27FC236}">
                <a16:creationId xmlns:a16="http://schemas.microsoft.com/office/drawing/2014/main" xmlns="" id="{D66E7328-349C-4E1A-B46D-F06A9FB9E0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070812" y="1326053"/>
            <a:ext cx="540000" cy="540000"/>
          </a:xfrm>
          <a:prstGeom prst="rect">
            <a:avLst/>
          </a:prstGeom>
          <a:noFill/>
        </p:spPr>
      </p:pic>
      <p:pic>
        <p:nvPicPr>
          <p:cNvPr id="61" name="Рисунок 5">
            <a:extLst>
              <a:ext uri="{FF2B5EF4-FFF2-40B4-BE49-F238E27FC236}">
                <a16:creationId xmlns:a16="http://schemas.microsoft.com/office/drawing/2014/main" xmlns="" id="{A0A1138D-9AF5-4EC7-BD8F-33C768DAB3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323249" y="1315077"/>
            <a:ext cx="540000" cy="540000"/>
          </a:xfrm>
          <a:prstGeom prst="rect">
            <a:avLst/>
          </a:prstGeom>
        </p:spPr>
      </p:pic>
      <p:sp>
        <p:nvSpPr>
          <p:cNvPr id="78" name="Rectangle 48">
            <a:extLst>
              <a:ext uri="{FF2B5EF4-FFF2-40B4-BE49-F238E27FC236}">
                <a16:creationId xmlns:a16="http://schemas.microsoft.com/office/drawing/2014/main" xmlns="" id="{0D0570E9-D863-404B-B260-19766F36BC6C}"/>
              </a:ext>
            </a:extLst>
          </p:cNvPr>
          <p:cNvSpPr/>
          <p:nvPr/>
        </p:nvSpPr>
        <p:spPr>
          <a:xfrm>
            <a:off x="4179344" y="2367659"/>
            <a:ext cx="2191770" cy="276999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Банка, БА напитки</a:t>
            </a:r>
          </a:p>
          <a:p>
            <a:pPr algn="ctr"/>
            <a:endParaRPr lang="en-US" sz="9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740D2C8-6A52-4E46-867A-331F89C25B8E}"/>
              </a:ext>
            </a:extLst>
          </p:cNvPr>
          <p:cNvSpPr txBox="1"/>
          <p:nvPr/>
        </p:nvSpPr>
        <p:spPr>
          <a:xfrm>
            <a:off x="6593346" y="2315963"/>
            <a:ext cx="24484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Прочие виды упаковки и типы напитков</a:t>
            </a:r>
            <a:endParaRPr lang="ru-RU" sz="9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5" name="Рисунок 47">
            <a:extLst>
              <a:ext uri="{FF2B5EF4-FFF2-40B4-BE49-F238E27FC236}">
                <a16:creationId xmlns:a16="http://schemas.microsoft.com/office/drawing/2014/main" xmlns="" id="{D18C5D59-2621-4E07-80CB-02629CC86DD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771" y="5062026"/>
            <a:ext cx="562990" cy="56299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2A9DB2F5-6841-4BA2-8788-C3FEFCE93840}"/>
              </a:ext>
            </a:extLst>
          </p:cNvPr>
          <p:cNvGrpSpPr/>
          <p:nvPr/>
        </p:nvGrpSpPr>
        <p:grpSpPr>
          <a:xfrm>
            <a:off x="5250262" y="5100915"/>
            <a:ext cx="598056" cy="540000"/>
            <a:chOff x="3338814" y="5591208"/>
            <a:chExt cx="598056" cy="54000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48CEC50D-B477-7891-6C72-EFB4A401F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/>
          </p:blipFill>
          <p:spPr>
            <a:xfrm>
              <a:off x="3338814" y="5591208"/>
              <a:ext cx="562990" cy="54000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4CA8BFD0-5BE8-49EF-BBC9-45C7E419C360}"/>
                </a:ext>
              </a:extLst>
            </p:cNvPr>
            <p:cNvSpPr txBox="1"/>
            <p:nvPr/>
          </p:nvSpPr>
          <p:spPr>
            <a:xfrm>
              <a:off x="3384420" y="5694449"/>
              <a:ext cx="55245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GTIN</a:t>
              </a:r>
              <a:endParaRPr lang="ru-RU" sz="1100" b="1" dirty="0"/>
            </a:p>
          </p:txBody>
        </p:sp>
      </p:grpSp>
      <p:pic>
        <p:nvPicPr>
          <p:cNvPr id="57" name="Picture 33">
            <a:extLst>
              <a:ext uri="{FF2B5EF4-FFF2-40B4-BE49-F238E27FC236}">
                <a16:creationId xmlns:a16="http://schemas.microsoft.com/office/drawing/2014/main" xmlns="" id="{EDD2F858-9CE2-4F72-84A6-9F2157FDDD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979187" y="3244964"/>
            <a:ext cx="540000" cy="506880"/>
          </a:xfrm>
          <a:prstGeom prst="rect">
            <a:avLst/>
          </a:prstGeom>
        </p:spPr>
      </p:pic>
      <p:sp>
        <p:nvSpPr>
          <p:cNvPr id="70" name="Rectangle 80">
            <a:extLst>
              <a:ext uri="{FF2B5EF4-FFF2-40B4-BE49-F238E27FC236}">
                <a16:creationId xmlns:a16="http://schemas.microsoft.com/office/drawing/2014/main" xmlns="" id="{8FB3EF94-C227-4CE3-93CC-F129349586D3}"/>
              </a:ext>
            </a:extLst>
          </p:cNvPr>
          <p:cNvSpPr/>
          <p:nvPr/>
        </p:nvSpPr>
        <p:spPr>
          <a:xfrm>
            <a:off x="6384751" y="4211413"/>
            <a:ext cx="2949977" cy="276999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Вывод из оборота  - участники 3 этапа (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остальные виды упаковок)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8E8CACE-24EC-454A-8A75-D1CEAACA1810}"/>
              </a:ext>
            </a:extLst>
          </p:cNvPr>
          <p:cNvSpPr txBox="1"/>
          <p:nvPr/>
        </p:nvSpPr>
        <p:spPr>
          <a:xfrm>
            <a:off x="336356" y="313311"/>
            <a:ext cx="8446138" cy="4678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000" dirty="0">
                <a:solidFill>
                  <a:srgbClr val="404040"/>
                </a:solidFill>
              </a:rPr>
              <a:t>ЭТАПЫ ЗАПУСКА ОБЯЗАТЕЛЬНОЙ МАРКИРОВКИ </a:t>
            </a:r>
          </a:p>
        </p:txBody>
      </p:sp>
      <p:sp>
        <p:nvSpPr>
          <p:cNvPr id="76" name="Rounded Rectangle 167">
            <a:extLst>
              <a:ext uri="{FF2B5EF4-FFF2-40B4-BE49-F238E27FC236}">
                <a16:creationId xmlns:a16="http://schemas.microsoft.com/office/drawing/2014/main" xmlns="" id="{65B357CE-8DF5-4ED0-A21D-4577F5DF178A}"/>
              </a:ext>
            </a:extLst>
          </p:cNvPr>
          <p:cNvSpPr/>
          <p:nvPr/>
        </p:nvSpPr>
        <p:spPr>
          <a:xfrm>
            <a:off x="412090" y="5124915"/>
            <a:ext cx="1370066" cy="1481997"/>
          </a:xfrm>
          <a:prstGeom prst="roundRect">
            <a:avLst>
              <a:gd name="adj" fmla="val 7708"/>
            </a:avLst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Rounded Rectangle 165">
            <a:extLst>
              <a:ext uri="{FF2B5EF4-FFF2-40B4-BE49-F238E27FC236}">
                <a16:creationId xmlns:a16="http://schemas.microsoft.com/office/drawing/2014/main" xmlns="" id="{AA4F3CA2-3519-4FBD-8D3B-17024B83ED15}"/>
              </a:ext>
            </a:extLst>
          </p:cNvPr>
          <p:cNvSpPr/>
          <p:nvPr/>
        </p:nvSpPr>
        <p:spPr>
          <a:xfrm>
            <a:off x="398475" y="3217346"/>
            <a:ext cx="1361973" cy="1448708"/>
          </a:xfrm>
          <a:prstGeom prst="roundRect">
            <a:avLst>
              <a:gd name="adj" fmla="val 7708"/>
            </a:avLst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Rounded Rectangle 162">
            <a:extLst>
              <a:ext uri="{FF2B5EF4-FFF2-40B4-BE49-F238E27FC236}">
                <a16:creationId xmlns:a16="http://schemas.microsoft.com/office/drawing/2014/main" xmlns="" id="{42CB6ECC-B27C-4DB4-AE8C-D585CA6EA8CB}"/>
              </a:ext>
            </a:extLst>
          </p:cNvPr>
          <p:cNvSpPr/>
          <p:nvPr/>
        </p:nvSpPr>
        <p:spPr>
          <a:xfrm>
            <a:off x="412090" y="1370847"/>
            <a:ext cx="1389796" cy="1448708"/>
          </a:xfrm>
          <a:prstGeom prst="roundRect">
            <a:avLst>
              <a:gd name="adj" fmla="val 7708"/>
            </a:avLst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D1B2398-7530-45C0-9D9A-D4FC63EA03D1}"/>
              </a:ext>
            </a:extLst>
          </p:cNvPr>
          <p:cNvSpPr txBox="1"/>
          <p:nvPr/>
        </p:nvSpPr>
        <p:spPr>
          <a:xfrm>
            <a:off x="404670" y="223457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4840EBE-8F26-4CCD-941F-BECECBEFD5D1}"/>
              </a:ext>
            </a:extLst>
          </p:cNvPr>
          <p:cNvSpPr txBox="1"/>
          <p:nvPr/>
        </p:nvSpPr>
        <p:spPr>
          <a:xfrm>
            <a:off x="485622" y="6189059"/>
            <a:ext cx="1260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участники</a:t>
            </a:r>
          </a:p>
        </p:txBody>
      </p:sp>
      <p:pic>
        <p:nvPicPr>
          <p:cNvPr id="88" name="Picture 63">
            <a:extLst>
              <a:ext uri="{FF2B5EF4-FFF2-40B4-BE49-F238E27FC236}">
                <a16:creationId xmlns:a16="http://schemas.microsoft.com/office/drawing/2014/main" xmlns="" id="{68A52107-34D6-4C04-9997-785F9AC6A20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61" y="3432075"/>
            <a:ext cx="720000" cy="720000"/>
          </a:xfrm>
          <a:prstGeom prst="rect">
            <a:avLst/>
          </a:prstGeom>
        </p:spPr>
      </p:pic>
      <p:pic>
        <p:nvPicPr>
          <p:cNvPr id="89" name="Picture 37">
            <a:extLst>
              <a:ext uri="{FF2B5EF4-FFF2-40B4-BE49-F238E27FC236}">
                <a16:creationId xmlns:a16="http://schemas.microsoft.com/office/drawing/2014/main" xmlns="" id="{A8CDD88D-FD5E-43C4-A2CD-4765269A28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62" y="1458790"/>
            <a:ext cx="720000" cy="720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AF52FA7-88CA-441D-848E-86EF33F95F41}"/>
              </a:ext>
            </a:extLst>
          </p:cNvPr>
          <p:cNvSpPr txBox="1"/>
          <p:nvPr/>
        </p:nvSpPr>
        <p:spPr>
          <a:xfrm>
            <a:off x="729482" y="4190302"/>
            <a:ext cx="893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Розница</a:t>
            </a:r>
          </a:p>
        </p:txBody>
      </p:sp>
      <p:pic>
        <p:nvPicPr>
          <p:cNvPr id="94" name="Picture 43">
            <a:extLst>
              <a:ext uri="{FF2B5EF4-FFF2-40B4-BE49-F238E27FC236}">
                <a16:creationId xmlns:a16="http://schemas.microsoft.com/office/drawing/2014/main" xmlns="" id="{A8BAF695-5FB8-44ED-90A8-032623EF5A9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69" y="5388678"/>
            <a:ext cx="720000" cy="720000"/>
          </a:xfrm>
          <a:prstGeom prst="rect">
            <a:avLst/>
          </a:prstGeom>
        </p:spPr>
      </p:pic>
      <p:cxnSp>
        <p:nvCxnSpPr>
          <p:cNvPr id="95" name="Straight Connector 7">
            <a:extLst>
              <a:ext uri="{FF2B5EF4-FFF2-40B4-BE49-F238E27FC236}">
                <a16:creationId xmlns:a16="http://schemas.microsoft.com/office/drawing/2014/main" xmlns="" id="{5A8B7E2B-28B0-4205-9D3B-1CB3DC2DD8C6}"/>
              </a:ext>
            </a:extLst>
          </p:cNvPr>
          <p:cNvCxnSpPr>
            <a:cxnSpLocks/>
          </p:cNvCxnSpPr>
          <p:nvPr/>
        </p:nvCxnSpPr>
        <p:spPr>
          <a:xfrm>
            <a:off x="1789325" y="2086977"/>
            <a:ext cx="7495084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7">
            <a:extLst>
              <a:ext uri="{FF2B5EF4-FFF2-40B4-BE49-F238E27FC236}">
                <a16:creationId xmlns:a16="http://schemas.microsoft.com/office/drawing/2014/main" xmlns="" id="{61BCBED2-E625-4345-99D7-644E4F3FE9D5}"/>
              </a:ext>
            </a:extLst>
          </p:cNvPr>
          <p:cNvCxnSpPr>
            <a:cxnSpLocks/>
          </p:cNvCxnSpPr>
          <p:nvPr/>
        </p:nvCxnSpPr>
        <p:spPr>
          <a:xfrm>
            <a:off x="1789325" y="5899431"/>
            <a:ext cx="7567111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FA73125-BEAC-4B39-8A6E-969F911C69C3}"/>
              </a:ext>
            </a:extLst>
          </p:cNvPr>
          <p:cNvGrpSpPr/>
          <p:nvPr/>
        </p:nvGrpSpPr>
        <p:grpSpPr>
          <a:xfrm>
            <a:off x="2226161" y="5767965"/>
            <a:ext cx="1645443" cy="301961"/>
            <a:chOff x="1902781" y="2107243"/>
            <a:chExt cx="1645443" cy="301961"/>
          </a:xfrm>
        </p:grpSpPr>
        <p:sp>
          <p:nvSpPr>
            <p:cNvPr id="73" name="Rounded Rectangle 28">
              <a:extLst>
                <a:ext uri="{FF2B5EF4-FFF2-40B4-BE49-F238E27FC236}">
                  <a16:creationId xmlns:a16="http://schemas.microsoft.com/office/drawing/2014/main" xmlns="" id="{0182B3CD-6EDC-4CA8-AB2B-08403CDCF7E9}"/>
                </a:ext>
              </a:extLst>
            </p:cNvPr>
            <p:cNvSpPr/>
            <p:nvPr/>
          </p:nvSpPr>
          <p:spPr>
            <a:xfrm>
              <a:off x="1918951" y="2107243"/>
              <a:ext cx="1629273" cy="301961"/>
            </a:xfrm>
            <a:prstGeom prst="roundRect">
              <a:avLst>
                <a:gd name="adj" fmla="val 22486"/>
              </a:avLst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x-none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6321FA1C-E7D4-45BF-AE0F-B6FA921D6F3E}"/>
                </a:ext>
              </a:extLst>
            </p:cNvPr>
            <p:cNvSpPr txBox="1"/>
            <p:nvPr/>
          </p:nvSpPr>
          <p:spPr>
            <a:xfrm>
              <a:off x="1902781" y="2129663"/>
              <a:ext cx="1593200" cy="276999"/>
            </a:xfrm>
            <a:prstGeom prst="rect">
              <a:avLst/>
            </a:prstGeom>
            <a:solidFill>
              <a:srgbClr val="B6B6B6"/>
            </a:solidFill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404040"/>
                  </a:solidFill>
                  <a:latin typeface="PT Sans Regular"/>
                  <a:ea typeface="Segoe UI" panose="020B0502040204020203" pitchFamily="34" charset="0"/>
                  <a:cs typeface="Segoe UI" panose="020B0502040204020203" pitchFamily="34" charset="0"/>
                </a:rPr>
                <a:t>с 1 сентября 2023</a:t>
              </a:r>
              <a:endParaRPr lang="ru-RU" sz="1200" dirty="0">
                <a:solidFill>
                  <a:srgbClr val="404040"/>
                </a:solidFill>
                <a:latin typeface="PT Sans Regular"/>
              </a:endParaRPr>
            </a:p>
          </p:txBody>
        </p:sp>
      </p:grpSp>
      <p:sp>
        <p:nvSpPr>
          <p:cNvPr id="105" name="Rectangle 37">
            <a:extLst>
              <a:ext uri="{FF2B5EF4-FFF2-40B4-BE49-F238E27FC236}">
                <a16:creationId xmlns:a16="http://schemas.microsoft.com/office/drawing/2014/main" xmlns="" id="{8F9CFDCA-F6B7-497E-8D2F-F6F428FF229A}"/>
              </a:ext>
            </a:extLst>
          </p:cNvPr>
          <p:cNvSpPr/>
          <p:nvPr/>
        </p:nvSpPr>
        <p:spPr>
          <a:xfrm>
            <a:off x="2005213" y="6185831"/>
            <a:ext cx="2190481" cy="138499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регистрация в ГИС МТ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1E3972F3-26DD-1ABB-DAA5-7D0B78408DB2}"/>
              </a:ext>
            </a:extLst>
          </p:cNvPr>
          <p:cNvSpPr/>
          <p:nvPr/>
        </p:nvSpPr>
        <p:spPr>
          <a:xfrm>
            <a:off x="4529553" y="1975811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1 марта 2024 (А2)</a:t>
            </a:r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2353431" y="1974550"/>
            <a:ext cx="1610019" cy="301961"/>
          </a:xfrm>
          <a:prstGeom prst="roundRect">
            <a:avLst>
              <a:gd name="adj" fmla="val 22486"/>
            </a:avLst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1 декабря 2023 (А1)</a:t>
            </a:r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55267EE7-0CDC-41EC-9072-F65B13E6F2B1}"/>
              </a:ext>
            </a:extLst>
          </p:cNvPr>
          <p:cNvSpPr txBox="1"/>
          <p:nvPr/>
        </p:nvSpPr>
        <p:spPr>
          <a:xfrm>
            <a:off x="2350788" y="1610282"/>
            <a:ext cx="869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04040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ЭТАП 1</a:t>
            </a: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xmlns="" id="{4BE88A0C-09D7-12AF-AFCA-1D7DE3FB18CE}"/>
              </a:ext>
            </a:extLst>
          </p:cNvPr>
          <p:cNvSpPr/>
          <p:nvPr/>
        </p:nvSpPr>
        <p:spPr>
          <a:xfrm>
            <a:off x="6984644" y="1971647"/>
            <a:ext cx="1512000" cy="3077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1 июня 2024 (Б)</a:t>
            </a:r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1" name="Picture 26">
            <a:extLst>
              <a:ext uri="{FF2B5EF4-FFF2-40B4-BE49-F238E27FC236}">
                <a16:creationId xmlns:a16="http://schemas.microsoft.com/office/drawing/2014/main" xmlns="" id="{3D84B9E1-389C-4A17-A68B-37CEF21C99B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585" y="1503265"/>
            <a:ext cx="336817" cy="336817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23CB4B09-A003-46E3-807C-455E42C99460}"/>
              </a:ext>
            </a:extLst>
          </p:cNvPr>
          <p:cNvSpPr txBox="1"/>
          <p:nvPr/>
        </p:nvSpPr>
        <p:spPr>
          <a:xfrm>
            <a:off x="4587915" y="1610282"/>
            <a:ext cx="869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04040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ЭТАП 2</a:t>
            </a:r>
          </a:p>
        </p:txBody>
      </p:sp>
      <p:sp>
        <p:nvSpPr>
          <p:cNvPr id="114" name="Rounded Rectangle 74">
            <a:extLst>
              <a:ext uri="{FF2B5EF4-FFF2-40B4-BE49-F238E27FC236}">
                <a16:creationId xmlns:a16="http://schemas.microsoft.com/office/drawing/2014/main" xmlns="" id="{B064894E-1CFA-4183-94A1-2E9E40623AF3}"/>
              </a:ext>
            </a:extLst>
          </p:cNvPr>
          <p:cNvSpPr/>
          <p:nvPr/>
        </p:nvSpPr>
        <p:spPr>
          <a:xfrm>
            <a:off x="4308440" y="5757935"/>
            <a:ext cx="2611335" cy="290563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0D985B9-59AA-4E16-A7DE-BAEF58DB5FA3}"/>
              </a:ext>
            </a:extLst>
          </p:cNvPr>
          <p:cNvSpPr txBox="1"/>
          <p:nvPr/>
        </p:nvSpPr>
        <p:spPr>
          <a:xfrm>
            <a:off x="4404577" y="5773071"/>
            <a:ext cx="2499028" cy="268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5 ноября 2024 по 28 февраля 2026</a:t>
            </a:r>
            <a:endParaRPr lang="x-none" sz="11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Rounded Rectangle 74">
            <a:extLst>
              <a:ext uri="{FF2B5EF4-FFF2-40B4-BE49-F238E27FC236}">
                <a16:creationId xmlns:a16="http://schemas.microsoft.com/office/drawing/2014/main" xmlns="" id="{D419C759-3C3B-4D1C-A275-933831202750}"/>
              </a:ext>
            </a:extLst>
          </p:cNvPr>
          <p:cNvSpPr/>
          <p:nvPr/>
        </p:nvSpPr>
        <p:spPr>
          <a:xfrm>
            <a:off x="7354916" y="5753497"/>
            <a:ext cx="1502846" cy="276746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3495D54-74D3-47AD-9070-F7AB420CA0CC}"/>
              </a:ext>
            </a:extLst>
          </p:cNvPr>
          <p:cNvSpPr txBox="1"/>
          <p:nvPr/>
        </p:nvSpPr>
        <p:spPr>
          <a:xfrm>
            <a:off x="7514850" y="5768633"/>
            <a:ext cx="12673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1 марта 2026</a:t>
            </a:r>
            <a:endParaRPr lang="ru-RU" sz="1100" dirty="0">
              <a:solidFill>
                <a:srgbClr val="404040"/>
              </a:solidFill>
              <a:latin typeface="PT Sans Regular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BF6E68F-6B53-412C-A632-6CEEE9CAEE14}"/>
              </a:ext>
            </a:extLst>
          </p:cNvPr>
          <p:cNvSpPr/>
          <p:nvPr/>
        </p:nvSpPr>
        <p:spPr>
          <a:xfrm>
            <a:off x="2154599" y="1135431"/>
            <a:ext cx="4206772" cy="3848464"/>
          </a:xfrm>
          <a:prstGeom prst="rect">
            <a:avLst/>
          </a:prstGeom>
          <a:noFill/>
          <a:ln w="28575" cap="rnd">
            <a:solidFill>
              <a:srgbClr val="F1EC0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E1A286CF-D3F3-4AC9-9EB7-B47FADA4DC46}"/>
              </a:ext>
            </a:extLst>
          </p:cNvPr>
          <p:cNvSpPr txBox="1"/>
          <p:nvPr/>
        </p:nvSpPr>
        <p:spPr>
          <a:xfrm>
            <a:off x="2253051" y="2828903"/>
            <a:ext cx="42483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за исключением соков, нектаров, морсов и напитков на растительном сырье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8A3ABE98-9FBE-44B3-8660-7D68FA037191}"/>
              </a:ext>
            </a:extLst>
          </p:cNvPr>
          <p:cNvSpPr txBox="1"/>
          <p:nvPr/>
        </p:nvSpPr>
        <p:spPr>
          <a:xfrm>
            <a:off x="6930468" y="1615145"/>
            <a:ext cx="869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04040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ЭТАП 3</a:t>
            </a:r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xmlns="" id="{AFFBA013-7D28-43CF-A206-A35A058DAD85}"/>
              </a:ext>
            </a:extLst>
          </p:cNvPr>
          <p:cNvSpPr/>
          <p:nvPr/>
        </p:nvSpPr>
        <p:spPr>
          <a:xfrm>
            <a:off x="9590446" y="-10664"/>
            <a:ext cx="2593366" cy="68580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xmlns="" id="{639BD3D9-CDDD-4FF4-B224-7AC52485FEC6}"/>
              </a:ext>
            </a:extLst>
          </p:cNvPr>
          <p:cNvSpPr/>
          <p:nvPr/>
        </p:nvSpPr>
        <p:spPr>
          <a:xfrm>
            <a:off x="9659783" y="5689216"/>
            <a:ext cx="2454692" cy="626701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Первая отгрузка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подакцизной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продукции </a:t>
            </a:r>
            <a:r>
              <a:rPr lang="ru-RU" sz="12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экземплярно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ectangle 158">
            <a:extLst>
              <a:ext uri="{FF2B5EF4-FFF2-40B4-BE49-F238E27FC236}">
                <a16:creationId xmlns:a16="http://schemas.microsoft.com/office/drawing/2014/main" xmlns="" id="{4084CE6B-1384-416F-BB39-FA3E62726D20}"/>
              </a:ext>
            </a:extLst>
          </p:cNvPr>
          <p:cNvSpPr/>
          <p:nvPr/>
        </p:nvSpPr>
        <p:spPr>
          <a:xfrm>
            <a:off x="9674065" y="2514848"/>
            <a:ext cx="2454692" cy="257369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Первая отгрузка в формате ОСУ 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xmlns="" id="{1186D3A8-CA14-4060-8906-AEF3BB307C8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7129" y="4487887"/>
            <a:ext cx="540000" cy="540000"/>
          </a:xfrm>
          <a:prstGeom prst="rect">
            <a:avLst/>
          </a:prstGeom>
        </p:spPr>
      </p:pic>
      <p:cxnSp>
        <p:nvCxnSpPr>
          <p:cNvPr id="67" name="Straight Connector 7">
            <a:extLst>
              <a:ext uri="{FF2B5EF4-FFF2-40B4-BE49-F238E27FC236}">
                <a16:creationId xmlns:a16="http://schemas.microsoft.com/office/drawing/2014/main" xmlns="" id="{C614F460-6C22-47A5-A4CF-442D3A20C770}"/>
              </a:ext>
            </a:extLst>
          </p:cNvPr>
          <p:cNvCxnSpPr>
            <a:cxnSpLocks/>
          </p:cNvCxnSpPr>
          <p:nvPr/>
        </p:nvCxnSpPr>
        <p:spPr>
          <a:xfrm>
            <a:off x="10880154" y="2991926"/>
            <a:ext cx="21257" cy="141424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157">
            <a:extLst>
              <a:ext uri="{FF2B5EF4-FFF2-40B4-BE49-F238E27FC236}">
                <a16:creationId xmlns:a16="http://schemas.microsoft.com/office/drawing/2014/main" xmlns="" id="{37DB51AB-B60D-495B-BDB6-CF747B8F456F}"/>
              </a:ext>
            </a:extLst>
          </p:cNvPr>
          <p:cNvSpPr/>
          <p:nvPr/>
        </p:nvSpPr>
        <p:spPr>
          <a:xfrm>
            <a:off x="10053735" y="1738375"/>
            <a:ext cx="1672691" cy="69631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даты старта обязательной маркировки</a:t>
            </a:r>
          </a:p>
          <a:p>
            <a:pPr algn="ctr"/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ounded Rectangle 16">
            <a:extLst>
              <a:ext uri="{FF2B5EF4-FFF2-40B4-BE49-F238E27FC236}">
                <a16:creationId xmlns:a16="http://schemas.microsoft.com/office/drawing/2014/main" xmlns="" id="{9867F4A4-DF41-4BDF-869E-068FF08CC4B8}"/>
              </a:ext>
            </a:extLst>
          </p:cNvPr>
          <p:cNvSpPr/>
          <p:nvPr/>
        </p:nvSpPr>
        <p:spPr>
          <a:xfrm>
            <a:off x="10134611" y="5191542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июня 2025 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46FAB35-2C0A-4224-B669-BA0FD4275615}"/>
              </a:ext>
            </a:extLst>
          </p:cNvPr>
          <p:cNvSpPr txBox="1"/>
          <p:nvPr/>
        </p:nvSpPr>
        <p:spPr>
          <a:xfrm>
            <a:off x="9731577" y="785936"/>
            <a:ext cx="2297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производителей РФ </a:t>
            </a:r>
            <a:b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(первая отгрузка в части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подакцизной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продукции)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72" name="Graphic 23">
            <a:extLst>
              <a:ext uri="{FF2B5EF4-FFF2-40B4-BE49-F238E27FC236}">
                <a16:creationId xmlns:a16="http://schemas.microsoft.com/office/drawing/2014/main" xmlns="" id="{CDB70578-2344-4306-8245-9E960632EE0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0647089" y="294372"/>
            <a:ext cx="466130" cy="430082"/>
          </a:xfrm>
          <a:prstGeom prst="rect">
            <a:avLst/>
          </a:prstGeom>
        </p:spPr>
      </p:pic>
      <p:sp>
        <p:nvSpPr>
          <p:cNvPr id="74" name="Rounded Rectangle 74">
            <a:extLst>
              <a:ext uri="{FF2B5EF4-FFF2-40B4-BE49-F238E27FC236}">
                <a16:creationId xmlns:a16="http://schemas.microsoft.com/office/drawing/2014/main" xmlns="" id="{4AE034D1-8138-4B9C-81A0-FBCC24349717}"/>
              </a:ext>
            </a:extLst>
          </p:cNvPr>
          <p:cNvSpPr/>
          <p:nvPr/>
        </p:nvSpPr>
        <p:spPr>
          <a:xfrm>
            <a:off x="3338057" y="3850644"/>
            <a:ext cx="1800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5 ноября 2024 (А1+А2)</a:t>
            </a:r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0" name="Рисунок 47">
            <a:extLst>
              <a:ext uri="{FF2B5EF4-FFF2-40B4-BE49-F238E27FC236}">
                <a16:creationId xmlns:a16="http://schemas.microsoft.com/office/drawing/2014/main" xmlns="" id="{C974D882-2374-4D03-B478-4CA8ABB133A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540" y="3169803"/>
            <a:ext cx="159968" cy="159968"/>
          </a:xfrm>
          <a:prstGeom prst="rect">
            <a:avLst/>
          </a:prstGeom>
        </p:spPr>
      </p:pic>
      <p:pic>
        <p:nvPicPr>
          <p:cNvPr id="92" name="Рисунок 47">
            <a:extLst>
              <a:ext uri="{FF2B5EF4-FFF2-40B4-BE49-F238E27FC236}">
                <a16:creationId xmlns:a16="http://schemas.microsoft.com/office/drawing/2014/main" xmlns="" id="{A1FA1193-5ED9-4535-9AC9-5D26A7E0C00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931" y="3169803"/>
            <a:ext cx="159968" cy="159968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8F59A961-0624-4F17-9917-EEAF1BE782B1}"/>
              </a:ext>
            </a:extLst>
          </p:cNvPr>
          <p:cNvCxnSpPr>
            <a:cxnSpLocks/>
          </p:cNvCxnSpPr>
          <p:nvPr/>
        </p:nvCxnSpPr>
        <p:spPr>
          <a:xfrm>
            <a:off x="9590446" y="2086977"/>
            <a:ext cx="369631" cy="0"/>
          </a:xfrm>
          <a:prstGeom prst="straightConnector1">
            <a:avLst/>
          </a:prstGeom>
          <a:ln>
            <a:solidFill>
              <a:srgbClr val="F6F5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3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DA0C554-A2F9-4BC7-AD72-B3D3E5E17DBD}"/>
              </a:ext>
            </a:extLst>
          </p:cNvPr>
          <p:cNvSpPr txBox="1"/>
          <p:nvPr/>
        </p:nvSpPr>
        <p:spPr>
          <a:xfrm>
            <a:off x="485781" y="1660884"/>
            <a:ext cx="1959468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ФОРМ-ФАКТОР:</a:t>
            </a:r>
            <a:endParaRPr lang="ru-RU" sz="14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ПЭТ и стекло </a:t>
            </a:r>
            <a:endParaRPr lang="ru-RU" sz="14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C080CF7F-0F09-4E94-B16E-E978CCB8D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149" y="4223791"/>
            <a:ext cx="516965" cy="17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40C1FD-A261-4BB6-85EA-8E312DD8DBED}"/>
              </a:ext>
            </a:extLst>
          </p:cNvPr>
          <p:cNvSpPr txBox="1"/>
          <p:nvPr/>
        </p:nvSpPr>
        <p:spPr>
          <a:xfrm>
            <a:off x="485780" y="382684"/>
            <a:ext cx="11220442" cy="492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>
                <a:solidFill>
                  <a:srgbClr val="404040"/>
                </a:solidFill>
              </a:rPr>
              <a:t>1 ЭТАП С 01.12.2023 ОБЯЗАТЕЛЬНАЯ МАРКИРОВКА</a:t>
            </a:r>
            <a:endParaRPr lang="ru-RU" sz="3200" dirty="0">
              <a:solidFill>
                <a:srgbClr val="EEDC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ABE697-315F-48CD-A51D-F9A782CAC21C}"/>
              </a:ext>
            </a:extLst>
          </p:cNvPr>
          <p:cNvSpPr txBox="1"/>
          <p:nvPr/>
        </p:nvSpPr>
        <p:spPr>
          <a:xfrm>
            <a:off x="3722498" y="1660884"/>
            <a:ext cx="273839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ТН ВЭД ЕАЭС: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2202 10 000 0, 2202 99 180 0,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2206 00 590 1, 2206 00 590 9,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2206 00 890 1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80D69EC-77A7-47AE-AE77-91890120D5E9}"/>
              </a:ext>
            </a:extLst>
          </p:cNvPr>
          <p:cNvSpPr txBox="1"/>
          <p:nvPr/>
        </p:nvSpPr>
        <p:spPr>
          <a:xfrm>
            <a:off x="7355718" y="1660884"/>
            <a:ext cx="424216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ОКПД2: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11.07.19.131, 11.07.19.132, 11.07.19.134, 11.07.19.135, 11.07.19.136, 11.07.19.121, 11.07.19.190, 10.86.10.233, 10.86.10.245, 10.32.22</a:t>
            </a:r>
            <a:endParaRPr lang="ru-RU" sz="1400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1D7B496-03CD-460E-8FC9-184222AD5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3477" y="4223791"/>
            <a:ext cx="643964" cy="18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EFF4C54-EE57-4B9C-9043-BA825265E4B8}"/>
              </a:ext>
            </a:extLst>
          </p:cNvPr>
          <p:cNvSpPr txBox="1"/>
          <p:nvPr/>
        </p:nvSpPr>
        <p:spPr>
          <a:xfrm>
            <a:off x="3897542" y="3413851"/>
            <a:ext cx="1634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СОКОСОДЕРЖАЩИЕ НАПИТКИ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3666296-34BC-4B25-AB93-D8C56EF282D6}"/>
              </a:ext>
            </a:extLst>
          </p:cNvPr>
          <p:cNvSpPr txBox="1"/>
          <p:nvPr/>
        </p:nvSpPr>
        <p:spPr>
          <a:xfrm>
            <a:off x="5982135" y="3413851"/>
            <a:ext cx="13327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sz="1200" b="1" dirty="0"/>
              <a:t>ХОЛОДНЫЙ ЧАЙ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C1A0F5-A7DD-47D0-849A-3551D5B02032}"/>
              </a:ext>
            </a:extLst>
          </p:cNvPr>
          <p:cNvSpPr txBox="1"/>
          <p:nvPr/>
        </p:nvSpPr>
        <p:spPr>
          <a:xfrm>
            <a:off x="485778" y="791628"/>
            <a:ext cx="10593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sz="1600" dirty="0"/>
              <a:t>всех видов безалкогольных напитков </a:t>
            </a:r>
            <a:r>
              <a:rPr lang="ru-RU" sz="1600" b="1" dirty="0"/>
              <a:t>за исключением соков, нектаров, морсов и напитков на растительном сырье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xmlns="" id="{80E4F22A-BE68-423A-9EF2-17427C785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5191" y="4262284"/>
            <a:ext cx="643965" cy="16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50F9B85-1E68-4A69-AB71-667687B0074A}"/>
              </a:ext>
            </a:extLst>
          </p:cNvPr>
          <p:cNvSpPr txBox="1"/>
          <p:nvPr/>
        </p:nvSpPr>
        <p:spPr>
          <a:xfrm>
            <a:off x="7804801" y="3413851"/>
            <a:ext cx="1480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sz="1200" b="1" dirty="0"/>
              <a:t>ВОДА СО ВКУСАМИ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AFBF25B-D2F5-4561-AF12-103C4306D272}"/>
              </a:ext>
            </a:extLst>
          </p:cNvPr>
          <p:cNvSpPr txBox="1"/>
          <p:nvPr/>
        </p:nvSpPr>
        <p:spPr>
          <a:xfrm>
            <a:off x="267207" y="3413851"/>
            <a:ext cx="1480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КВАСЫ</a:t>
            </a:r>
          </a:p>
        </p:txBody>
      </p:sp>
      <p:pic>
        <p:nvPicPr>
          <p:cNvPr id="22536" name="Picture 8">
            <a:extLst>
              <a:ext uri="{FF2B5EF4-FFF2-40B4-BE49-F238E27FC236}">
                <a16:creationId xmlns:a16="http://schemas.microsoft.com/office/drawing/2014/main" xmlns="" id="{68EBEFFB-B47B-4DF6-A8A7-3EDDF8460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728" y="3891561"/>
            <a:ext cx="676849" cy="21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76395FE-C864-4403-AC5B-75D5C1CB36BF}"/>
              </a:ext>
            </a:extLst>
          </p:cNvPr>
          <p:cNvSpPr txBox="1"/>
          <p:nvPr/>
        </p:nvSpPr>
        <p:spPr>
          <a:xfrm>
            <a:off x="9690206" y="3413851"/>
            <a:ext cx="1480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ЭНЕРГЕТИКИ</a:t>
            </a:r>
          </a:p>
        </p:txBody>
      </p:sp>
      <p:pic>
        <p:nvPicPr>
          <p:cNvPr id="22540" name="Picture 12">
            <a:extLst>
              <a:ext uri="{FF2B5EF4-FFF2-40B4-BE49-F238E27FC236}">
                <a16:creationId xmlns:a16="http://schemas.microsoft.com/office/drawing/2014/main" xmlns="" id="{D37C79DC-E557-4858-9B71-5CED8882D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4720" y="4223791"/>
            <a:ext cx="512484" cy="17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3708876-E89E-4A62-BD1C-5ED959A7C5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7880" y="4203243"/>
            <a:ext cx="525807" cy="1798836"/>
          </a:xfrm>
          <a:prstGeom prst="rect">
            <a:avLst/>
          </a:prstGeom>
        </p:spPr>
      </p:pic>
      <p:pic>
        <p:nvPicPr>
          <p:cNvPr id="22544" name="Picture 16">
            <a:extLst>
              <a:ext uri="{FF2B5EF4-FFF2-40B4-BE49-F238E27FC236}">
                <a16:creationId xmlns:a16="http://schemas.microsoft.com/office/drawing/2014/main" xmlns="" id="{8447BECB-CE75-4026-96AA-5557D4B9C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" b="95792" l="7128" r="91650">
                        <a14:foregroundMark x1="33401" y1="24252" x2="43788" y2="7143"/>
                        <a14:foregroundMark x1="43788" y1="7143" x2="58248" y2="17829"/>
                        <a14:foregroundMark x1="58248" y1="17829" x2="53564" y2="22757"/>
                        <a14:foregroundMark x1="66191" y1="26578" x2="70672" y2="6423"/>
                        <a14:foregroundMark x1="70672" y1="6423" x2="41141" y2="8084"/>
                        <a14:foregroundMark x1="35438" y1="6035" x2="67821" y2="5150"/>
                        <a14:foregroundMark x1="18534" y1="82226" x2="17312" y2="92359"/>
                        <a14:foregroundMark x1="17312" y1="92359" x2="62525" y2="95903"/>
                        <a14:foregroundMark x1="62525" y1="95903" x2="75560" y2="84441"/>
                        <a14:foregroundMark x1="75560" y1="84441" x2="70672" y2="83555"/>
                        <a14:foregroundMark x1="7536" y1="88815" x2="19959" y2="95183"/>
                        <a14:foregroundMark x1="87169" y1="37652" x2="85540" y2="69103"/>
                        <a14:foregroundMark x1="69043" y1="55260" x2="43788" y2="63234"/>
                        <a14:foregroundMark x1="43788" y1="63234" x2="53564" y2="62901"/>
                        <a14:foregroundMark x1="69857" y1="63123" x2="50509" y2="69103"/>
                        <a14:foregroundMark x1="59063" y1="63787" x2="67006" y2="61628"/>
                        <a14:foregroundMark x1="42566" y1="57586" x2="51324" y2="55260"/>
                        <a14:foregroundMark x1="25458" y1="56589" x2="32587" y2="61019"/>
                        <a14:foregroundMark x1="91853" y1="37652" x2="87169" y2="48837"/>
                        <a14:foregroundMark x1="87169" y1="48837" x2="91853" y2="53322"/>
                        <a14:foregroundMark x1="33401" y1="14729" x2="34216" y2="21041"/>
                        <a14:foregroundMark x1="35031" y1="8749" x2="37067" y2="16611"/>
                        <a14:foregroundMark x1="72301" y1="15338" x2="70672" y2="25526"/>
                        <a14:foregroundMark x1="70672" y1="25526" x2="70672" y2="25526"/>
                        <a14:foregroundMark x1="73116" y1="20266" x2="73116" y2="26578"/>
                        <a14:foregroundMark x1="72301" y1="12569" x2="75356" y2="26135"/>
                        <a14:foregroundMark x1="72301" y1="5814" x2="75356" y2="7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2484" y="4313904"/>
            <a:ext cx="460348" cy="16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9D4C4C-E84C-484C-8F4A-22A1F2343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9638" y="3953103"/>
            <a:ext cx="643965" cy="20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4D999BF-F03B-48AC-A1C1-CA07D9ED7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47" b="99040" l="9645" r="89340">
                        <a14:foregroundMark x1="20305" y1="50096" x2="24873" y2="88292"/>
                        <a14:foregroundMark x1="24873" y1="88292" x2="41624" y2="99808"/>
                        <a14:foregroundMark x1="93401" y1="75624" x2="77665" y2="18042"/>
                        <a14:foregroundMark x1="68020" y1="12092" x2="63959" y2="9789"/>
                        <a14:foregroundMark x1="63959" y1="9789" x2="40609" y2="25720"/>
                        <a14:foregroundMark x1="40609" y1="25720" x2="34010" y2="88484"/>
                        <a14:foregroundMark x1="34010" y1="88484" x2="36548" y2="90019"/>
                        <a14:foregroundMark x1="39594" y1="9789" x2="64467" y2="3839"/>
                        <a14:foregroundMark x1="64467" y1="3839" x2="65990" y2="9981"/>
                        <a14:foregroundMark x1="18274" y1="94434" x2="49239" y2="99424"/>
                        <a14:foregroundMark x1="49239" y1="99424" x2="79695" y2="99040"/>
                        <a14:foregroundMark x1="79695" y1="99040" x2="82741" y2="84453"/>
                        <a14:foregroundMark x1="82741" y1="84453" x2="68528" y2="72361"/>
                        <a14:foregroundMark x1="68528" y1="72361" x2="48223" y2="80230"/>
                        <a14:foregroundMark x1="70051" y1="14971" x2="79695" y2="17274"/>
                        <a14:foregroundMark x1="70051" y1="16123" x2="69543" y2="13820"/>
                        <a14:foregroundMark x1="70051" y1="13820" x2="70051" y2="13820"/>
                        <a14:foregroundMark x1="70051" y1="13820" x2="70051" y2="13820"/>
                        <a14:foregroundMark x1="70051" y1="13820" x2="69543" y2="15547"/>
                        <a14:backgroundMark x1="72589" y1="14012" x2="71574" y2="13436"/>
                        <a14:backgroundMark x1="76142" y1="12668" x2="76650" y2="11900"/>
                        <a14:backgroundMark x1="74112" y1="13436" x2="73096" y2="11900"/>
                        <a14:backgroundMark x1="94416" y1="75624" x2="99492" y2="93474"/>
                        <a14:backgroundMark x1="96447" y1="99808" x2="96447" y2="99808"/>
                        <a14:backgroundMark x1="71574" y1="13820" x2="71574" y2="12668"/>
                        <a14:backgroundMark x1="72081" y1="12476" x2="71574" y2="13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875" y="4010927"/>
            <a:ext cx="739592" cy="19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D43AF5-D261-4328-B6FA-8F090F3DF99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997" y="4477400"/>
            <a:ext cx="512965" cy="15336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7711BD-752C-4293-8EB0-41A7A37D603C}"/>
              </a:ext>
            </a:extLst>
          </p:cNvPr>
          <p:cNvSpPr txBox="1"/>
          <p:nvPr/>
        </p:nvSpPr>
        <p:spPr>
          <a:xfrm>
            <a:off x="1768408" y="3413851"/>
            <a:ext cx="19540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Б/А НАПИТКИ</a:t>
            </a:r>
          </a:p>
          <a:p>
            <a:pPr algn="ctr"/>
            <a:r>
              <a:rPr lang="ru-RU" sz="900" dirty="0"/>
              <a:t>(газированные/негазированные)</a:t>
            </a:r>
          </a:p>
        </p:txBody>
      </p:sp>
    </p:spTree>
    <p:extLst>
      <p:ext uri="{BB962C8B-B14F-4D97-AF65-F5344CB8AC3E}">
        <p14:creationId xmlns:p14="http://schemas.microsoft.com/office/powerpoint/2010/main" val="79649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DA0C554-A2F9-4BC7-AD72-B3D3E5E17DBD}"/>
              </a:ext>
            </a:extLst>
          </p:cNvPr>
          <p:cNvSpPr txBox="1"/>
          <p:nvPr/>
        </p:nvSpPr>
        <p:spPr>
          <a:xfrm>
            <a:off x="485781" y="1655272"/>
            <a:ext cx="2341888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ФОРМ-ФАКТОР</a:t>
            </a:r>
            <a:r>
              <a:rPr lang="ru-RU" sz="14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алюминиевая и </a:t>
            </a:r>
            <a:r>
              <a:rPr lang="ru-RU" sz="1400" dirty="0" err="1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пэт</a:t>
            </a:r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 банка </a:t>
            </a:r>
            <a:endParaRPr lang="ru-RU" sz="14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ABE697-315F-48CD-A51D-F9A782CAC21C}"/>
              </a:ext>
            </a:extLst>
          </p:cNvPr>
          <p:cNvSpPr txBox="1"/>
          <p:nvPr/>
        </p:nvSpPr>
        <p:spPr>
          <a:xfrm>
            <a:off x="3722498" y="1655272"/>
            <a:ext cx="273839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ТН ВЭД ЕАЭС: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2202 10 000 0, 2202 99 180 0, 2206 00 590 1, 2206 00 590 9,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2206 00 890 1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80D69EC-77A7-47AE-AE77-91890120D5E9}"/>
              </a:ext>
            </a:extLst>
          </p:cNvPr>
          <p:cNvSpPr txBox="1"/>
          <p:nvPr/>
        </p:nvSpPr>
        <p:spPr>
          <a:xfrm>
            <a:off x="7355718" y="1655272"/>
            <a:ext cx="424216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ОКПД2: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11.07.19.131, 11.07.19.132, 11.07.19.134, 11.07.19.135, 11.07.19.136, 11.07.19.121, 11.07.19.190, 10.86.10.233, 10.86.10.245, 10.32.22</a:t>
            </a:r>
            <a:endParaRPr lang="ru-RU" sz="1400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51D4F3-E8BD-4284-8926-9E5F122E68C4}"/>
              </a:ext>
            </a:extLst>
          </p:cNvPr>
          <p:cNvSpPr txBox="1"/>
          <p:nvPr/>
        </p:nvSpPr>
        <p:spPr>
          <a:xfrm>
            <a:off x="485780" y="382684"/>
            <a:ext cx="10593346" cy="492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>
                <a:solidFill>
                  <a:srgbClr val="404040"/>
                </a:solidFill>
              </a:rPr>
              <a:t>2 ЭТАП С 01.03.2024 ОБЯЗАТЕЛЬНАЯ МАРКИРОВКА</a:t>
            </a:r>
            <a:endParaRPr lang="ru-RU" sz="3200" dirty="0">
              <a:solidFill>
                <a:srgbClr val="EEDC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392EF4-296B-470E-827A-D7C36FBBE246}"/>
              </a:ext>
            </a:extLst>
          </p:cNvPr>
          <p:cNvSpPr txBox="1"/>
          <p:nvPr/>
        </p:nvSpPr>
        <p:spPr>
          <a:xfrm>
            <a:off x="485778" y="791628"/>
            <a:ext cx="10593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sz="1600" dirty="0"/>
              <a:t>всех видов безалкогольных напитков </a:t>
            </a:r>
            <a:r>
              <a:rPr lang="ru-RU" sz="1600" b="1" dirty="0"/>
              <a:t>за исключением соков, нектаров, морсов и напитков на растительном сырье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EE970-7616-4F37-8387-38365533E092}"/>
              </a:ext>
            </a:extLst>
          </p:cNvPr>
          <p:cNvSpPr txBox="1"/>
          <p:nvPr/>
        </p:nvSpPr>
        <p:spPr>
          <a:xfrm>
            <a:off x="3897541" y="3413851"/>
            <a:ext cx="1634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СОКОСОДЕРЖАЩИЕ НАПИТКИ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6B0C0B-DA87-4024-B48E-36A990DDBC8E}"/>
              </a:ext>
            </a:extLst>
          </p:cNvPr>
          <p:cNvSpPr txBox="1"/>
          <p:nvPr/>
        </p:nvSpPr>
        <p:spPr>
          <a:xfrm>
            <a:off x="5982133" y="3413851"/>
            <a:ext cx="13327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sz="1200" b="1" dirty="0"/>
              <a:t>ХОЛОДНЫЙ ЧАЙ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1FF60EE-D42F-4284-B95E-FE97A6AEFFBD}"/>
              </a:ext>
            </a:extLst>
          </p:cNvPr>
          <p:cNvSpPr txBox="1"/>
          <p:nvPr/>
        </p:nvSpPr>
        <p:spPr>
          <a:xfrm>
            <a:off x="7804801" y="3413851"/>
            <a:ext cx="1480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sz="1200" b="1" dirty="0"/>
              <a:t>ВОДА СО ВКУСАМИ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9BDE4FC-8D3A-4277-9A42-E96FB4B9AFED}"/>
              </a:ext>
            </a:extLst>
          </p:cNvPr>
          <p:cNvSpPr txBox="1"/>
          <p:nvPr/>
        </p:nvSpPr>
        <p:spPr>
          <a:xfrm>
            <a:off x="1768408" y="3413851"/>
            <a:ext cx="19540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Б/А НАПИТКИ</a:t>
            </a:r>
          </a:p>
          <a:p>
            <a:pPr algn="ctr"/>
            <a:r>
              <a:rPr lang="ru-RU" sz="900" dirty="0"/>
              <a:t>(газированные/негазированные)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FA6CD57-ECCF-4DDE-AD3A-594787085824}"/>
              </a:ext>
            </a:extLst>
          </p:cNvPr>
          <p:cNvSpPr txBox="1"/>
          <p:nvPr/>
        </p:nvSpPr>
        <p:spPr>
          <a:xfrm>
            <a:off x="267207" y="3413851"/>
            <a:ext cx="1480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КВАСЫ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4BF6FC-D463-442A-82F2-6482F23E6489}"/>
              </a:ext>
            </a:extLst>
          </p:cNvPr>
          <p:cNvSpPr txBox="1"/>
          <p:nvPr/>
        </p:nvSpPr>
        <p:spPr>
          <a:xfrm>
            <a:off x="9679575" y="3413851"/>
            <a:ext cx="1480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ЭНЕРГЕТИКИ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4C6F0E07-ADC3-4500-A865-0A79AC1B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7" y="4027733"/>
            <a:ext cx="1858390" cy="18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xmlns="" id="{2B33583E-2F9E-4597-937E-BD3ADB5F2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4605" y="4333972"/>
            <a:ext cx="854114" cy="15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xmlns="" id="{B832C055-B0DF-4C9F-928B-2F35DDFC6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1708" y="4303503"/>
            <a:ext cx="824360" cy="15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xmlns="" id="{CCFFF70E-D1E2-4C57-AB1F-F82908893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800" y="4340660"/>
            <a:ext cx="895568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xmlns="" id="{E998F131-1775-47CE-AEA9-53FE4260A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5833" y="4315423"/>
            <a:ext cx="650403" cy="15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xmlns="" id="{D2301023-38EF-4B13-A4BF-33AB8431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4514" y="3973774"/>
            <a:ext cx="2018678" cy="20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9D604E46-F773-4BA9-8C50-7CA9A86F3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068" y="4282706"/>
            <a:ext cx="919393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DA0C554-A2F9-4BC7-AD72-B3D3E5E17DBD}"/>
              </a:ext>
            </a:extLst>
          </p:cNvPr>
          <p:cNvSpPr txBox="1"/>
          <p:nvPr/>
        </p:nvSpPr>
        <p:spPr>
          <a:xfrm>
            <a:off x="485781" y="1655272"/>
            <a:ext cx="251260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ФОРМ-ФАКТОР</a:t>
            </a:r>
            <a:r>
              <a:rPr lang="ru-RU" sz="14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ru-RU" sz="1400" dirty="0" err="1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кега</a:t>
            </a:r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, «Tetra Pak», бег-ин-бокс, </a:t>
            </a:r>
            <a:r>
              <a:rPr lang="ru-RU" sz="1400" dirty="0" err="1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дой</a:t>
            </a:r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-пак и прочие виды упаковки, не входящие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в 1 и 2 этап</a:t>
            </a:r>
            <a:endParaRPr lang="ru-RU" sz="14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ABE697-315F-48CD-A51D-F9A782CAC21C}"/>
              </a:ext>
            </a:extLst>
          </p:cNvPr>
          <p:cNvSpPr txBox="1"/>
          <p:nvPr/>
        </p:nvSpPr>
        <p:spPr>
          <a:xfrm>
            <a:off x="3414151" y="1655272"/>
            <a:ext cx="3296221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ТН ВЭД ЕАЭС: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2202 10 000 0, 2202 99 180 0,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2202 99110 0, 2202 99 150 0,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2009 (кроме 2009 11), 2007, 2008, </a:t>
            </a:r>
            <a:b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2206 00 590 1, 2206 00 590 9,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2206 00 890 1, 2201 90 000 0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80D69EC-77A7-47AE-AE77-91890120D5E9}"/>
              </a:ext>
            </a:extLst>
          </p:cNvPr>
          <p:cNvSpPr txBox="1"/>
          <p:nvPr/>
        </p:nvSpPr>
        <p:spPr>
          <a:xfrm>
            <a:off x="6451947" y="1655272"/>
            <a:ext cx="561600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ОКПД2: </a:t>
            </a:r>
          </a:p>
          <a:p>
            <a:r>
              <a:rPr lang="ru-RU" sz="1400" dirty="0">
                <a:solidFill>
                  <a:srgbClr val="404040"/>
                </a:solidFill>
                <a:effectLst/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11.07.19.131, 11.07.19.132, 11.07.19.133, 11.07.19.134, 11.07.19.135, 11.07.19.136, 10.32.23.110, 10.86.10.245, 10.32.22, 11.07.19.190, 10.32.1 (кроме 10.32.17.140, 10.32.19.130, 10.32.19.140), 10.32.21, 10.32.29.000, 10.86.10.231, 10.86.10.232, 10.86.10.233  , 10.86.10.243, 10.86.10.245, 10.86.10.246, 10.86.10.247, 10.39.22.120, 11.07.19.121)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51D4F3-E8BD-4284-8926-9E5F122E68C4}"/>
              </a:ext>
            </a:extLst>
          </p:cNvPr>
          <p:cNvSpPr txBox="1"/>
          <p:nvPr/>
        </p:nvSpPr>
        <p:spPr>
          <a:xfrm>
            <a:off x="485780" y="382684"/>
            <a:ext cx="11067123" cy="492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>
                <a:solidFill>
                  <a:srgbClr val="404040"/>
                </a:solidFill>
              </a:rPr>
              <a:t>3 ЭТАП 01.06.2024 ОБЯЗАТЕЛЬНАЯ МАРКИРОВКА</a:t>
            </a:r>
            <a:endParaRPr lang="ru-RU" sz="3200" dirty="0">
              <a:solidFill>
                <a:srgbClr val="EEDC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392EF4-296B-470E-827A-D7C36FBBE246}"/>
              </a:ext>
            </a:extLst>
          </p:cNvPr>
          <p:cNvSpPr txBox="1"/>
          <p:nvPr/>
        </p:nvSpPr>
        <p:spPr>
          <a:xfrm>
            <a:off x="485778" y="791628"/>
            <a:ext cx="105933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sz="1600" dirty="0"/>
              <a:t>всех видов безалкогольных напитков </a:t>
            </a:r>
            <a:r>
              <a:rPr lang="ru-RU" sz="1600" b="1" dirty="0"/>
              <a:t>в том числе соков, нектаров, морсов и напитков на растительном сырье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EE970-7616-4F37-8387-38365533E092}"/>
              </a:ext>
            </a:extLst>
          </p:cNvPr>
          <p:cNvSpPr txBox="1"/>
          <p:nvPr/>
        </p:nvSpPr>
        <p:spPr>
          <a:xfrm>
            <a:off x="5012371" y="3498913"/>
            <a:ext cx="1634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МОРСЫ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6B0C0B-DA87-4024-B48E-36A990DDBC8E}"/>
              </a:ext>
            </a:extLst>
          </p:cNvPr>
          <p:cNvSpPr txBox="1"/>
          <p:nvPr/>
        </p:nvSpPr>
        <p:spPr>
          <a:xfrm>
            <a:off x="6979520" y="3494149"/>
            <a:ext cx="1735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НАПИТКИ </a:t>
            </a:r>
          </a:p>
          <a:p>
            <a:pPr algn="ctr"/>
            <a:r>
              <a:rPr lang="ru-RU" sz="900" dirty="0"/>
              <a:t>НА РАСТИТЕЛЬНОМ СЫРЬЕ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9BDE4FC-8D3A-4277-9A42-E96FB4B9AFED}"/>
              </a:ext>
            </a:extLst>
          </p:cNvPr>
          <p:cNvSpPr txBox="1"/>
          <p:nvPr/>
        </p:nvSpPr>
        <p:spPr>
          <a:xfrm>
            <a:off x="3360382" y="3498913"/>
            <a:ext cx="18583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НЕКТАРЫ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FA6CD57-ECCF-4DDE-AD3A-594787085824}"/>
              </a:ext>
            </a:extLst>
          </p:cNvPr>
          <p:cNvSpPr txBox="1"/>
          <p:nvPr/>
        </p:nvSpPr>
        <p:spPr>
          <a:xfrm>
            <a:off x="1090287" y="3498913"/>
            <a:ext cx="1480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СОКИ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847331FB-F47A-42BC-880E-9937C08DE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0" b="94548" l="8352" r="94808">
                        <a14:foregroundMark x1="12190" y1="92396" x2="48758" y2="95983"/>
                        <a14:foregroundMark x1="48758" y1="95983" x2="79910" y2="89383"/>
                        <a14:foregroundMark x1="79910" y1="89383" x2="76524" y2="19225"/>
                        <a14:foregroundMark x1="76524" y1="19225" x2="48984" y2="9469"/>
                        <a14:foregroundMark x1="48984" y1="9469" x2="20767" y2="28551"/>
                        <a14:foregroundMark x1="20767" y1="28551" x2="18059" y2="49928"/>
                        <a14:foregroundMark x1="18059" y1="49928" x2="41535" y2="59110"/>
                        <a14:foregroundMark x1="41535" y1="59110" x2="57562" y2="71736"/>
                        <a14:foregroundMark x1="9255" y1="53802" x2="18284" y2="16499"/>
                        <a14:foregroundMark x1="18284" y1="16499" x2="79007" y2="16069"/>
                        <a14:foregroundMark x1="79007" y1="16069" x2="93679" y2="70588"/>
                        <a14:foregroundMark x1="12190" y1="17934" x2="16479" y2="54806"/>
                        <a14:foregroundMark x1="16479" y1="54806" x2="29571" y2="74319"/>
                        <a14:foregroundMark x1="29571" y1="74319" x2="70655" y2="92396"/>
                        <a14:foregroundMark x1="71783" y1="95696" x2="37923" y2="94692"/>
                        <a14:foregroundMark x1="37923" y1="94692" x2="30700" y2="93257"/>
                        <a14:foregroundMark x1="36795" y1="24103" x2="71558" y2="34146"/>
                        <a14:foregroundMark x1="71558" y1="34146" x2="42889" y2="36442"/>
                        <a14:foregroundMark x1="42889" y1="36442" x2="34312" y2="26112"/>
                        <a14:foregroundMark x1="86005" y1="20230" x2="92099" y2="43615"/>
                        <a14:foregroundMark x1="11512" y1="19082" x2="12867" y2="48637"/>
                        <a14:foregroundMark x1="44695" y1="24103" x2="51016" y2="21377"/>
                        <a14:foregroundMark x1="20767" y1="77188" x2="54402" y2="74175"/>
                        <a14:foregroundMark x1="54402" y1="74175" x2="17607" y2="82783"/>
                        <a14:foregroundMark x1="17607" y1="82783" x2="23928" y2="91679"/>
                        <a14:foregroundMark x1="10384" y1="19369" x2="11061" y2="47489"/>
                        <a14:foregroundMark x1="12867" y1="17504" x2="8352" y2="35294"/>
                        <a14:foregroundMark x1="8352" y1="35294" x2="10384" y2="46772"/>
                        <a14:foregroundMark x1="46501" y1="9326" x2="51467" y2="8465"/>
                        <a14:foregroundMark x1="48533" y1="6600" x2="51467" y2="5308"/>
                        <a14:foregroundMark x1="40406" y1="6600" x2="41084" y2="3443"/>
                        <a14:foregroundMark x1="57111" y1="24964" x2="51016" y2="22095"/>
                        <a14:foregroundMark x1="90745" y1="74749" x2="90293" y2="92396"/>
                        <a14:foregroundMark x1="90293" y1="92396" x2="90293" y2="92396"/>
                        <a14:foregroundMark x1="92099" y1="79914" x2="92099" y2="92396"/>
                        <a14:backgroundMark x1="95034" y1="72884" x2="95034" y2="71306"/>
                        <a14:backgroundMark x1="95034" y1="71019" x2="94808" y2="72884"/>
                        <a14:backgroundMark x1="93905" y1="71019" x2="93905" y2="72884"/>
                        <a14:backgroundMark x1="76749" y1="95983" x2="74944" y2="95983"/>
                        <a14:backgroundMark x1="81716" y1="94692" x2="86005" y2="96700"/>
                        <a14:backgroundMark x1="73589" y1="96700" x2="81716" y2="95983"/>
                        <a14:backgroundMark x1="74944" y1="95552" x2="71783" y2="95552"/>
                        <a14:backgroundMark x1="93228" y1="92396" x2="93228" y2="92826"/>
                        <a14:backgroundMark x1="95711" y1="70875" x2="95034" y2="74749"/>
                        <a14:backgroundMark x1="93228" y1="70588" x2="93228" y2="74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5034" y="4565903"/>
            <a:ext cx="944013" cy="14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2D66E5-3810-4F02-AACB-DD863D763B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7013" y="3852655"/>
            <a:ext cx="1458506" cy="22140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B18C0F-EA52-4265-8CD8-042FA46FE97A}"/>
              </a:ext>
            </a:extLst>
          </p:cNvPr>
          <p:cNvSpPr txBox="1"/>
          <p:nvPr/>
        </p:nvSpPr>
        <p:spPr>
          <a:xfrm>
            <a:off x="9603219" y="3494149"/>
            <a:ext cx="17357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>
                <a:solidFill>
                  <a:srgbClr val="404040"/>
                </a:solidFill>
                <a:latin typeface="PT Sans Regular"/>
              </a:defRPr>
            </a:lvl1pPr>
          </a:lstStyle>
          <a:p>
            <a:pPr algn="ctr"/>
            <a:r>
              <a:rPr lang="ru-RU" sz="1200" b="1" dirty="0"/>
              <a:t>ДРУГИЕ НАПИТКИ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7BB81D-8F01-4D06-A9FF-13C1B701D9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" b="96800" l="9920" r="88740">
                        <a14:foregroundMark x1="63003" y1="49600" x2="63807" y2="48200"/>
                        <a14:foregroundMark x1="43164" y1="8800" x2="47721" y2="6600"/>
                        <a14:foregroundMark x1="41019" y1="3600" x2="48794" y2="12000"/>
                        <a14:foregroundMark x1="44772" y1="3200" x2="49330" y2="8800"/>
                        <a14:foregroundMark x1="46381" y1="5000" x2="50670" y2="7000"/>
                        <a14:foregroundMark x1="45576" y1="5200" x2="52279" y2="5200"/>
                        <a14:foregroundMark x1="45576" y1="4400" x2="52547" y2="4600"/>
                        <a14:foregroundMark x1="45576" y1="4200" x2="54424" y2="11200"/>
                        <a14:foregroundMark x1="58177" y1="12200" x2="70241" y2="21200"/>
                        <a14:foregroundMark x1="57105" y1="12000" x2="72118" y2="17600"/>
                        <a14:foregroundMark x1="42895" y1="3600" x2="53083" y2="3600"/>
                        <a14:foregroundMark x1="38874" y1="3800" x2="53083" y2="3800"/>
                        <a14:foregroundMark x1="40751" y1="1600" x2="55496" y2="1800"/>
                        <a14:foregroundMark x1="24933" y1="91400" x2="64343" y2="95200"/>
                        <a14:foregroundMark x1="64343" y1="95200" x2="71314" y2="89000"/>
                        <a14:foregroundMark x1="39946" y1="96800" x2="49598" y2="91800"/>
                        <a14:foregroundMark x1="16086" y1="27800" x2="29491" y2="15000"/>
                        <a14:foregroundMark x1="29491" y1="15000" x2="36461" y2="11200"/>
                        <a14:foregroundMark x1="38874" y1="10000" x2="22788" y2="17400"/>
                        <a14:foregroundMark x1="22788" y1="17400" x2="16354" y2="34200"/>
                        <a14:foregroundMark x1="37802" y1="9800" x2="23056" y2="17000"/>
                        <a14:foregroundMark x1="23056" y1="17000" x2="14477" y2="26200"/>
                        <a14:foregroundMark x1="36997" y1="10000" x2="21984" y2="18600"/>
                        <a14:foregroundMark x1="21984" y1="18600" x2="19035" y2="24200"/>
                        <a14:foregroundMark x1="35121" y1="10800" x2="16890" y2="24800"/>
                        <a14:foregroundMark x1="16890" y1="24800" x2="13673" y2="31000"/>
                        <a14:foregroundMark x1="33512" y1="11200" x2="19839" y2="22200"/>
                        <a14:foregroundMark x1="19839" y1="22200" x2="19839" y2="23600"/>
                        <a14:foregroundMark x1="33244" y1="10600" x2="19839" y2="21200"/>
                        <a14:foregroundMark x1="19839" y1="21200" x2="19839" y2="21200"/>
                        <a14:foregroundMark x1="34584" y1="11200" x2="18231" y2="26600"/>
                        <a14:foregroundMark x1="18231" y1="26600" x2="17158" y2="2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022" y="3829629"/>
            <a:ext cx="1676778" cy="2247692"/>
          </a:xfrm>
          <a:prstGeom prst="rect">
            <a:avLst/>
          </a:prstGeom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xmlns="" id="{0EDF59B7-5641-4055-9BA7-1C4140A4D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" b="97467" l="1440" r="94856">
                        <a14:foregroundMark x1="7202" y1="8267" x2="9465" y2="69867"/>
                        <a14:foregroundMark x1="9465" y1="69867" x2="19753" y2="84667"/>
                        <a14:foregroundMark x1="19753" y1="84667" x2="68724" y2="89200"/>
                        <a14:foregroundMark x1="68724" y1="89200" x2="83333" y2="71600"/>
                        <a14:foregroundMark x1="83333" y1="71600" x2="77778" y2="15333"/>
                        <a14:foregroundMark x1="77778" y1="15333" x2="60700" y2="8400"/>
                        <a14:foregroundMark x1="60700" y1="8400" x2="19753" y2="6667"/>
                        <a14:foregroundMark x1="19753" y1="6667" x2="8025" y2="8533"/>
                        <a14:foregroundMark x1="77778" y1="19733" x2="70782" y2="37200"/>
                        <a14:foregroundMark x1="70782" y1="37200" x2="72222" y2="63200"/>
                        <a14:foregroundMark x1="72222" y1="63200" x2="87654" y2="42667"/>
                        <a14:foregroundMark x1="87654" y1="42667" x2="78395" y2="18800"/>
                        <a14:foregroundMark x1="91358" y1="16133" x2="88066" y2="82667"/>
                        <a14:foregroundMark x1="88066" y1="82667" x2="79218" y2="91867"/>
                        <a14:foregroundMark x1="79218" y1="91867" x2="62346" y2="94000"/>
                        <a14:foregroundMark x1="62346" y1="94000" x2="47737" y2="89333"/>
                        <a14:foregroundMark x1="47737" y1="89333" x2="44033" y2="54400"/>
                        <a14:foregroundMark x1="89918" y1="90933" x2="92798" y2="15600"/>
                        <a14:foregroundMark x1="92798" y1="15600" x2="81481" y2="8267"/>
                        <a14:foregroundMark x1="81481" y1="8267" x2="61317" y2="6000"/>
                        <a14:foregroundMark x1="41564" y1="15200" x2="31687" y2="36667"/>
                        <a14:foregroundMark x1="31687" y1="36667" x2="32099" y2="73600"/>
                        <a14:foregroundMark x1="32099" y1="73600" x2="44033" y2="52400"/>
                        <a14:foregroundMark x1="44033" y1="52400" x2="38066" y2="13733"/>
                        <a14:foregroundMark x1="38066" y1="13733" x2="37243" y2="13733"/>
                        <a14:foregroundMark x1="53498" y1="14533" x2="52675" y2="82533"/>
                        <a14:foregroundMark x1="52675" y1="82533" x2="61523" y2="86400"/>
                        <a14:foregroundMark x1="43004" y1="3733" x2="14815" y2="14533"/>
                        <a14:foregroundMark x1="14815" y1="14533" x2="11317" y2="30533"/>
                        <a14:foregroundMark x1="11317" y1="30533" x2="27572" y2="31467"/>
                        <a14:foregroundMark x1="27572" y1="31467" x2="32099" y2="23200"/>
                        <a14:foregroundMark x1="32099" y1="23200" x2="29630" y2="22667"/>
                        <a14:foregroundMark x1="27160" y1="26000" x2="17078" y2="73067"/>
                        <a14:foregroundMark x1="17078" y1="73067" x2="41975" y2="84800"/>
                        <a14:foregroundMark x1="41975" y1="84800" x2="14403" y2="39200"/>
                        <a14:foregroundMark x1="14403" y1="39200" x2="14609" y2="35867"/>
                        <a14:foregroundMark x1="69753" y1="19467" x2="65432" y2="77200"/>
                        <a14:foregroundMark x1="65432" y1="77200" x2="67284" y2="23733"/>
                        <a14:foregroundMark x1="63786" y1="22933" x2="63786" y2="75733"/>
                        <a14:foregroundMark x1="82716" y1="73733" x2="63169" y2="61600"/>
                        <a14:foregroundMark x1="63169" y1="61600" x2="44444" y2="27333"/>
                        <a14:foregroundMark x1="44444" y1="27333" x2="55350" y2="20800"/>
                        <a14:foregroundMark x1="55350" y1="20800" x2="61728" y2="73867"/>
                        <a14:foregroundMark x1="61728" y1="73867" x2="61728" y2="73867"/>
                        <a14:foregroundMark x1="74074" y1="73333" x2="82099" y2="67600"/>
                        <a14:foregroundMark x1="16049" y1="48533" x2="14403" y2="68533"/>
                        <a14:foregroundMark x1="14403" y1="68533" x2="15638" y2="58000"/>
                        <a14:foregroundMark x1="15638" y1="58000" x2="25926" y2="47067"/>
                        <a14:foregroundMark x1="25926" y1="47067" x2="24074" y2="52133"/>
                        <a14:foregroundMark x1="25103" y1="24000" x2="22634" y2="27867"/>
                        <a14:foregroundMark x1="51646" y1="96800" x2="66872" y2="94667"/>
                        <a14:foregroundMark x1="47119" y1="97467" x2="48354" y2="97333"/>
                        <a14:foregroundMark x1="95062" y1="11867" x2="94239" y2="76933"/>
                        <a14:foregroundMark x1="61523" y1="48800" x2="74691" y2="38400"/>
                        <a14:foregroundMark x1="74691" y1="38400" x2="70782" y2="73200"/>
                        <a14:foregroundMark x1="70782" y1="73200" x2="67284" y2="75067"/>
                        <a14:foregroundMark x1="81276" y1="24933" x2="86420" y2="23467"/>
                        <a14:foregroundMark x1="1440" y1="8267" x2="3086" y2="19467"/>
                        <a14:foregroundMark x1="24280" y1="4533" x2="27160" y2="3867"/>
                        <a14:foregroundMark x1="25720" y1="3333" x2="22016" y2="4267"/>
                        <a14:backgroundMark x1="59877" y1="1867" x2="39095" y2="400"/>
                        <a14:backgroundMark x1="46091" y1="99467" x2="51852" y2="9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0158" y="4565903"/>
            <a:ext cx="1102412" cy="1703779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>
            <a:extLst>
              <a:ext uri="{FF2B5EF4-FFF2-40B4-BE49-F238E27FC236}">
                <a16:creationId xmlns:a16="http://schemas.microsoft.com/office/drawing/2014/main" xmlns="" id="{6BC82D8E-32F9-4004-A57F-0678E4357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9190" y="3995285"/>
            <a:ext cx="630549" cy="20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>
            <a:extLst>
              <a:ext uri="{FF2B5EF4-FFF2-40B4-BE49-F238E27FC236}">
                <a16:creationId xmlns:a16="http://schemas.microsoft.com/office/drawing/2014/main" xmlns="" id="{79D0050C-E38A-4534-BCEE-64657393F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0393" y="4482296"/>
            <a:ext cx="569584" cy="1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>
            <a:extLst>
              <a:ext uri="{FF2B5EF4-FFF2-40B4-BE49-F238E27FC236}">
                <a16:creationId xmlns:a16="http://schemas.microsoft.com/office/drawing/2014/main" xmlns="" id="{B46AD4DC-ADE5-4999-87C7-F5F5328C6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98"/>
          <a:stretch/>
        </p:blipFill>
        <p:spPr bwMode="auto">
          <a:xfrm>
            <a:off x="5993517" y="4113448"/>
            <a:ext cx="501170" cy="19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20">
            <a:extLst>
              <a:ext uri="{FF2B5EF4-FFF2-40B4-BE49-F238E27FC236}">
                <a16:creationId xmlns:a16="http://schemas.microsoft.com/office/drawing/2014/main" xmlns="" id="{E07223E6-F601-4E1D-AF16-FC80FA524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0656" y="4023927"/>
            <a:ext cx="832812" cy="2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8" name="Picture 22">
            <a:extLst>
              <a:ext uri="{FF2B5EF4-FFF2-40B4-BE49-F238E27FC236}">
                <a16:creationId xmlns:a16="http://schemas.microsoft.com/office/drawing/2014/main" xmlns="" id="{783DDAC9-469A-4A2C-A758-3B793CBA7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8623" y="4438148"/>
            <a:ext cx="597169" cy="161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0" name="Picture 24">
            <a:extLst>
              <a:ext uri="{FF2B5EF4-FFF2-40B4-BE49-F238E27FC236}">
                <a16:creationId xmlns:a16="http://schemas.microsoft.com/office/drawing/2014/main" xmlns="" id="{67C2B6DC-5874-490C-8D62-902EAD2F1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284" y="4012574"/>
            <a:ext cx="1355865" cy="21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2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74">
            <a:extLst>
              <a:ext uri="{FF2B5EF4-FFF2-40B4-BE49-F238E27FC236}">
                <a16:creationId xmlns:a16="http://schemas.microsoft.com/office/drawing/2014/main" xmlns="" id="{4A915175-977B-DCF6-A1CD-58AD28B4FD9B}"/>
              </a:ext>
            </a:extLst>
          </p:cNvPr>
          <p:cNvSpPr/>
          <p:nvPr/>
        </p:nvSpPr>
        <p:spPr>
          <a:xfrm>
            <a:off x="453004" y="1375033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Начало работы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маркировки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74">
            <a:extLst>
              <a:ext uri="{FF2B5EF4-FFF2-40B4-BE49-F238E27FC236}">
                <a16:creationId xmlns:a16="http://schemas.microsoft.com/office/drawing/2014/main" xmlns="" id="{CBDD30F9-B4B4-34A5-A92C-33A5B4D12820}"/>
              </a:ext>
            </a:extLst>
          </p:cNvPr>
          <p:cNvSpPr/>
          <p:nvPr/>
        </p:nvSpPr>
        <p:spPr>
          <a:xfrm>
            <a:off x="2463792" y="1375033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 товары в КМТ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ounded Rectangle 74">
            <a:extLst>
              <a:ext uri="{FF2B5EF4-FFF2-40B4-BE49-F238E27FC236}">
                <a16:creationId xmlns:a16="http://schemas.microsoft.com/office/drawing/2014/main" xmlns="" id="{B951E356-9E30-B085-AC4D-98F767722A56}"/>
              </a:ext>
            </a:extLst>
          </p:cNvPr>
          <p:cNvSpPr/>
          <p:nvPr/>
        </p:nvSpPr>
        <p:spPr>
          <a:xfrm>
            <a:off x="2463792" y="2862029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Пройти </a:t>
            </a:r>
          </a:p>
          <a:p>
            <a:pPr algn="ctr"/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регистрацию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en-US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GS1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(можно из НК)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 50">
            <a:extLst>
              <a:ext uri="{FF2B5EF4-FFF2-40B4-BE49-F238E27FC236}">
                <a16:creationId xmlns:a16="http://schemas.microsoft.com/office/drawing/2014/main" xmlns="" id="{54E443F0-69EA-FCF9-6237-19DC9DF84506}"/>
              </a:ext>
            </a:extLst>
          </p:cNvPr>
          <p:cNvSpPr/>
          <p:nvPr/>
        </p:nvSpPr>
        <p:spPr>
          <a:xfrm>
            <a:off x="2184289" y="2540287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2.1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val 50">
            <a:extLst>
              <a:ext uri="{FF2B5EF4-FFF2-40B4-BE49-F238E27FC236}">
                <a16:creationId xmlns:a16="http://schemas.microsoft.com/office/drawing/2014/main" xmlns="" id="{16793FAA-EDD6-4E22-FF05-B6F8C2A1387A}"/>
              </a:ext>
            </a:extLst>
          </p:cNvPr>
          <p:cNvSpPr/>
          <p:nvPr/>
        </p:nvSpPr>
        <p:spPr>
          <a:xfrm>
            <a:off x="2310211" y="1224488"/>
            <a:ext cx="433083" cy="438435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50">
            <a:extLst>
              <a:ext uri="{FF2B5EF4-FFF2-40B4-BE49-F238E27FC236}">
                <a16:creationId xmlns:a16="http://schemas.microsoft.com/office/drawing/2014/main" xmlns="" id="{87D65573-54F5-1A06-4001-949357DFD459}"/>
              </a:ext>
            </a:extLst>
          </p:cNvPr>
          <p:cNvSpPr/>
          <p:nvPr/>
        </p:nvSpPr>
        <p:spPr>
          <a:xfrm>
            <a:off x="299423" y="1214406"/>
            <a:ext cx="433083" cy="438435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ounded Rectangle 74">
            <a:extLst>
              <a:ext uri="{FF2B5EF4-FFF2-40B4-BE49-F238E27FC236}">
                <a16:creationId xmlns:a16="http://schemas.microsoft.com/office/drawing/2014/main" xmlns="" id="{C69BE72C-A2F2-AB91-5DC9-3749041D3C5C}"/>
              </a:ext>
            </a:extLst>
          </p:cNvPr>
          <p:cNvSpPr/>
          <p:nvPr/>
        </p:nvSpPr>
        <p:spPr>
          <a:xfrm>
            <a:off x="453004" y="2838262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Получить </a:t>
            </a:r>
          </a:p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УКЭП,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установить драйвера и плагин для браузера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50">
            <a:extLst>
              <a:ext uri="{FF2B5EF4-FFF2-40B4-BE49-F238E27FC236}">
                <a16:creationId xmlns:a16="http://schemas.microsoft.com/office/drawing/2014/main" xmlns="" id="{C3A49DA3-1FCA-2F25-9C2C-1EBC56C701EF}"/>
              </a:ext>
            </a:extLst>
          </p:cNvPr>
          <p:cNvSpPr/>
          <p:nvPr/>
        </p:nvSpPr>
        <p:spPr>
          <a:xfrm>
            <a:off x="173501" y="2540287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1.1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74">
            <a:extLst>
              <a:ext uri="{FF2B5EF4-FFF2-40B4-BE49-F238E27FC236}">
                <a16:creationId xmlns:a16="http://schemas.microsoft.com/office/drawing/2014/main" xmlns="" id="{4ACA146A-60B7-6C59-A775-314466AC326D}"/>
              </a:ext>
            </a:extLst>
          </p:cNvPr>
          <p:cNvSpPr/>
          <p:nvPr/>
        </p:nvSpPr>
        <p:spPr>
          <a:xfrm>
            <a:off x="453004" y="4301491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Пройти регистрацию в </a:t>
            </a:r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lang="x-none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50">
            <a:extLst>
              <a:ext uri="{FF2B5EF4-FFF2-40B4-BE49-F238E27FC236}">
                <a16:creationId xmlns:a16="http://schemas.microsoft.com/office/drawing/2014/main" xmlns="" id="{1BBABF25-D120-F164-FC57-B80BDAA1CE8A}"/>
              </a:ext>
            </a:extLst>
          </p:cNvPr>
          <p:cNvSpPr/>
          <p:nvPr/>
        </p:nvSpPr>
        <p:spPr>
          <a:xfrm>
            <a:off x="173501" y="4003516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1.2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ounded Rectangle 74">
            <a:extLst>
              <a:ext uri="{FF2B5EF4-FFF2-40B4-BE49-F238E27FC236}">
                <a16:creationId xmlns:a16="http://schemas.microsoft.com/office/drawing/2014/main" xmlns="" id="{29BC5017-A97B-8212-8B3E-81F067E1B77E}"/>
              </a:ext>
            </a:extLst>
          </p:cNvPr>
          <p:cNvSpPr/>
          <p:nvPr/>
        </p:nvSpPr>
        <p:spPr>
          <a:xfrm>
            <a:off x="453004" y="5764720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Дозаполнить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Профиль в ЛК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подписать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договоры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xmlns="" id="{DC98765A-DAA8-3243-78F1-303BB2D79F23}"/>
              </a:ext>
            </a:extLst>
          </p:cNvPr>
          <p:cNvSpPr/>
          <p:nvPr/>
        </p:nvSpPr>
        <p:spPr>
          <a:xfrm>
            <a:off x="173501" y="5466745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1.3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Straight Arrow Connector 60">
            <a:extLst>
              <a:ext uri="{FF2B5EF4-FFF2-40B4-BE49-F238E27FC236}">
                <a16:creationId xmlns:a16="http://schemas.microsoft.com/office/drawing/2014/main" xmlns="" id="{8CD225EE-91C3-6EDF-DB43-7B8D1C7A1401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>
            <a:off x="1960403" y="1813714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0">
            <a:extLst>
              <a:ext uri="{FF2B5EF4-FFF2-40B4-BE49-F238E27FC236}">
                <a16:creationId xmlns:a16="http://schemas.microsoft.com/office/drawing/2014/main" xmlns="" id="{E026377F-F001-8B4C-D762-ECC896308918}"/>
              </a:ext>
            </a:extLst>
          </p:cNvPr>
          <p:cNvCxnSpPr>
            <a:cxnSpLocks/>
            <a:stCxn id="14" idx="2"/>
            <a:endCxn id="36" idx="0"/>
          </p:cNvCxnSpPr>
          <p:nvPr/>
        </p:nvCxnSpPr>
        <p:spPr>
          <a:xfrm>
            <a:off x="1206704" y="2252394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0">
            <a:extLst>
              <a:ext uri="{FF2B5EF4-FFF2-40B4-BE49-F238E27FC236}">
                <a16:creationId xmlns:a16="http://schemas.microsoft.com/office/drawing/2014/main" xmlns="" id="{0BBD2D10-7577-C3A7-AA6B-CC4D6998E875}"/>
              </a:ext>
            </a:extLst>
          </p:cNvPr>
          <p:cNvCxnSpPr>
            <a:cxnSpLocks/>
          </p:cNvCxnSpPr>
          <p:nvPr/>
        </p:nvCxnSpPr>
        <p:spPr>
          <a:xfrm>
            <a:off x="1206704" y="3710582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60">
            <a:extLst>
              <a:ext uri="{FF2B5EF4-FFF2-40B4-BE49-F238E27FC236}">
                <a16:creationId xmlns:a16="http://schemas.microsoft.com/office/drawing/2014/main" xmlns="" id="{0414953F-FCA9-A342-5404-E744F6255FB6}"/>
              </a:ext>
            </a:extLst>
          </p:cNvPr>
          <p:cNvCxnSpPr>
            <a:cxnSpLocks/>
          </p:cNvCxnSpPr>
          <p:nvPr/>
        </p:nvCxnSpPr>
        <p:spPr>
          <a:xfrm>
            <a:off x="1206704" y="5178852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0">
            <a:extLst>
              <a:ext uri="{FF2B5EF4-FFF2-40B4-BE49-F238E27FC236}">
                <a16:creationId xmlns:a16="http://schemas.microsoft.com/office/drawing/2014/main" xmlns="" id="{446B2F0E-0D8B-5809-98BD-C7B4FF2172CB}"/>
              </a:ext>
            </a:extLst>
          </p:cNvPr>
          <p:cNvCxnSpPr>
            <a:cxnSpLocks/>
          </p:cNvCxnSpPr>
          <p:nvPr/>
        </p:nvCxnSpPr>
        <p:spPr>
          <a:xfrm>
            <a:off x="3188385" y="2276161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74">
            <a:extLst>
              <a:ext uri="{FF2B5EF4-FFF2-40B4-BE49-F238E27FC236}">
                <a16:creationId xmlns:a16="http://schemas.microsoft.com/office/drawing/2014/main" xmlns="" id="{FC025131-55AE-639D-B2C9-0C4DF97090E0}"/>
              </a:ext>
            </a:extLst>
          </p:cNvPr>
          <p:cNvSpPr/>
          <p:nvPr/>
        </p:nvSpPr>
        <p:spPr>
          <a:xfrm>
            <a:off x="2463792" y="4301491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карточки </a:t>
            </a:r>
          </a:p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КМТ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0">
            <a:extLst>
              <a:ext uri="{FF2B5EF4-FFF2-40B4-BE49-F238E27FC236}">
                <a16:creationId xmlns:a16="http://schemas.microsoft.com/office/drawing/2014/main" xmlns="" id="{9B89A9E7-5990-12C7-8BF3-AB40E5D0A7A1}"/>
              </a:ext>
            </a:extLst>
          </p:cNvPr>
          <p:cNvSpPr/>
          <p:nvPr/>
        </p:nvSpPr>
        <p:spPr>
          <a:xfrm>
            <a:off x="2184289" y="4013598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2.2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Straight Arrow Connector 60">
            <a:extLst>
              <a:ext uri="{FF2B5EF4-FFF2-40B4-BE49-F238E27FC236}">
                <a16:creationId xmlns:a16="http://schemas.microsoft.com/office/drawing/2014/main" xmlns="" id="{6DE75DCA-6BDF-5738-B2E3-042B5040A769}"/>
              </a:ext>
            </a:extLst>
          </p:cNvPr>
          <p:cNvCxnSpPr>
            <a:cxnSpLocks/>
          </p:cNvCxnSpPr>
          <p:nvPr/>
        </p:nvCxnSpPr>
        <p:spPr>
          <a:xfrm>
            <a:off x="3188385" y="3720664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74">
            <a:extLst>
              <a:ext uri="{FF2B5EF4-FFF2-40B4-BE49-F238E27FC236}">
                <a16:creationId xmlns:a16="http://schemas.microsoft.com/office/drawing/2014/main" xmlns="" id="{FAED9E0F-28F6-D26F-9E6D-B71AB5EC6395}"/>
              </a:ext>
            </a:extLst>
          </p:cNvPr>
          <p:cNvSpPr/>
          <p:nvPr/>
        </p:nvSpPr>
        <p:spPr>
          <a:xfrm>
            <a:off x="4476657" y="1375033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Настроить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ПАК для работы с маркировкой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74">
            <a:extLst>
              <a:ext uri="{FF2B5EF4-FFF2-40B4-BE49-F238E27FC236}">
                <a16:creationId xmlns:a16="http://schemas.microsoft.com/office/drawing/2014/main" xmlns="" id="{5EA838FD-1225-76DA-E6D0-1238A4A08093}"/>
              </a:ext>
            </a:extLst>
          </p:cNvPr>
          <p:cNvSpPr/>
          <p:nvPr/>
        </p:nvSpPr>
        <p:spPr>
          <a:xfrm>
            <a:off x="4476657" y="2862029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системного интегратора /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 через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ЛК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Oval 50">
            <a:extLst>
              <a:ext uri="{FF2B5EF4-FFF2-40B4-BE49-F238E27FC236}">
                <a16:creationId xmlns:a16="http://schemas.microsoft.com/office/drawing/2014/main" xmlns="" id="{9E74DDB9-7926-1CAB-3AB9-18ED60541E16}"/>
              </a:ext>
            </a:extLst>
          </p:cNvPr>
          <p:cNvSpPr/>
          <p:nvPr/>
        </p:nvSpPr>
        <p:spPr>
          <a:xfrm>
            <a:off x="4197155" y="2540287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.1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Oval 50">
            <a:extLst>
              <a:ext uri="{FF2B5EF4-FFF2-40B4-BE49-F238E27FC236}">
                <a16:creationId xmlns:a16="http://schemas.microsoft.com/office/drawing/2014/main" xmlns="" id="{0A46508E-C7AE-D9EA-0DA5-8622BDAD74A3}"/>
              </a:ext>
            </a:extLst>
          </p:cNvPr>
          <p:cNvSpPr/>
          <p:nvPr/>
        </p:nvSpPr>
        <p:spPr>
          <a:xfrm>
            <a:off x="4323077" y="1224488"/>
            <a:ext cx="433083" cy="438435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0" name="Straight Arrow Connector 60">
            <a:extLst>
              <a:ext uri="{FF2B5EF4-FFF2-40B4-BE49-F238E27FC236}">
                <a16:creationId xmlns:a16="http://schemas.microsoft.com/office/drawing/2014/main" xmlns="" id="{6A979D70-D869-18E3-E5B5-2B7D9E3988DD}"/>
              </a:ext>
            </a:extLst>
          </p:cNvPr>
          <p:cNvCxnSpPr>
            <a:cxnSpLocks/>
          </p:cNvCxnSpPr>
          <p:nvPr/>
        </p:nvCxnSpPr>
        <p:spPr>
          <a:xfrm>
            <a:off x="5201251" y="2276161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4">
            <a:extLst>
              <a:ext uri="{FF2B5EF4-FFF2-40B4-BE49-F238E27FC236}">
                <a16:creationId xmlns:a16="http://schemas.microsoft.com/office/drawing/2014/main" xmlns="" id="{DFB44091-34F6-4B9A-5787-78295F3F4959}"/>
              </a:ext>
            </a:extLst>
          </p:cNvPr>
          <p:cNvSpPr/>
          <p:nvPr/>
        </p:nvSpPr>
        <p:spPr>
          <a:xfrm>
            <a:off x="4476657" y="4301491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Настроить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оборудование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(или ЛК)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Oval 50">
            <a:extLst>
              <a:ext uri="{FF2B5EF4-FFF2-40B4-BE49-F238E27FC236}">
                <a16:creationId xmlns:a16="http://schemas.microsoft.com/office/drawing/2014/main" xmlns="" id="{8E12756A-BAF4-0189-877E-53F4094BEAAC}"/>
              </a:ext>
            </a:extLst>
          </p:cNvPr>
          <p:cNvSpPr/>
          <p:nvPr/>
        </p:nvSpPr>
        <p:spPr>
          <a:xfrm>
            <a:off x="4197155" y="4013598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.2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Straight Arrow Connector 60">
            <a:extLst>
              <a:ext uri="{FF2B5EF4-FFF2-40B4-BE49-F238E27FC236}">
                <a16:creationId xmlns:a16="http://schemas.microsoft.com/office/drawing/2014/main" xmlns="" id="{962B9A04-E5EB-50B8-FF28-C4420F99769F}"/>
              </a:ext>
            </a:extLst>
          </p:cNvPr>
          <p:cNvCxnSpPr>
            <a:cxnSpLocks/>
          </p:cNvCxnSpPr>
          <p:nvPr/>
        </p:nvCxnSpPr>
        <p:spPr>
          <a:xfrm>
            <a:off x="5201251" y="3720664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60">
            <a:extLst>
              <a:ext uri="{FF2B5EF4-FFF2-40B4-BE49-F238E27FC236}">
                <a16:creationId xmlns:a16="http://schemas.microsoft.com/office/drawing/2014/main" xmlns="" id="{BFE61B17-954C-3760-3AF1-1ECB2FF05FE8}"/>
              </a:ext>
            </a:extLst>
          </p:cNvPr>
          <p:cNvCxnSpPr>
            <a:cxnSpLocks/>
          </p:cNvCxnSpPr>
          <p:nvPr/>
        </p:nvCxnSpPr>
        <p:spPr>
          <a:xfrm>
            <a:off x="3971191" y="1813714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4">
            <a:extLst>
              <a:ext uri="{FF2B5EF4-FFF2-40B4-BE49-F238E27FC236}">
                <a16:creationId xmlns:a16="http://schemas.microsoft.com/office/drawing/2014/main" xmlns="" id="{F0B5BFA2-DE2D-027C-0F43-F959679666B3}"/>
              </a:ext>
            </a:extLst>
          </p:cNvPr>
          <p:cNvSpPr/>
          <p:nvPr/>
        </p:nvSpPr>
        <p:spPr>
          <a:xfrm>
            <a:off x="6489523" y="1387840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 кодов маркировки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ounded Rectangle 74">
            <a:extLst>
              <a:ext uri="{FF2B5EF4-FFF2-40B4-BE49-F238E27FC236}">
                <a16:creationId xmlns:a16="http://schemas.microsoft.com/office/drawing/2014/main" xmlns="" id="{74A84EBC-291E-5CE3-4725-BF70090B4DB2}"/>
              </a:ext>
            </a:extLst>
          </p:cNvPr>
          <p:cNvSpPr/>
          <p:nvPr/>
        </p:nvSpPr>
        <p:spPr>
          <a:xfrm>
            <a:off x="6489523" y="2874836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Пополнить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баланс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лицевого счета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Oval 50">
            <a:extLst>
              <a:ext uri="{FF2B5EF4-FFF2-40B4-BE49-F238E27FC236}">
                <a16:creationId xmlns:a16="http://schemas.microsoft.com/office/drawing/2014/main" xmlns="" id="{D96A206B-0ED5-2137-A575-B5D2B7C3E148}"/>
              </a:ext>
            </a:extLst>
          </p:cNvPr>
          <p:cNvSpPr/>
          <p:nvPr/>
        </p:nvSpPr>
        <p:spPr>
          <a:xfrm>
            <a:off x="6210020" y="2553094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4.1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F1BD9B3E-8A4F-5393-4F18-F74AB3FA6940}"/>
              </a:ext>
            </a:extLst>
          </p:cNvPr>
          <p:cNvSpPr/>
          <p:nvPr/>
        </p:nvSpPr>
        <p:spPr>
          <a:xfrm>
            <a:off x="6335942" y="1237295"/>
            <a:ext cx="433083" cy="438435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0" name="Straight Arrow Connector 60">
            <a:extLst>
              <a:ext uri="{FF2B5EF4-FFF2-40B4-BE49-F238E27FC236}">
                <a16:creationId xmlns:a16="http://schemas.microsoft.com/office/drawing/2014/main" xmlns="" id="{B13D2CE7-535C-7AC0-E930-5232418972AC}"/>
              </a:ext>
            </a:extLst>
          </p:cNvPr>
          <p:cNvCxnSpPr>
            <a:cxnSpLocks/>
          </p:cNvCxnSpPr>
          <p:nvPr/>
        </p:nvCxnSpPr>
        <p:spPr>
          <a:xfrm>
            <a:off x="7214117" y="2288968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74">
            <a:extLst>
              <a:ext uri="{FF2B5EF4-FFF2-40B4-BE49-F238E27FC236}">
                <a16:creationId xmlns:a16="http://schemas.microsoft.com/office/drawing/2014/main" xmlns="" id="{2BE27006-AADD-A625-C5DA-D73DBFB31178}"/>
              </a:ext>
            </a:extLst>
          </p:cNvPr>
          <p:cNvSpPr/>
          <p:nvPr/>
        </p:nvSpPr>
        <p:spPr>
          <a:xfrm>
            <a:off x="6489523" y="4314298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КМ в СУЗ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Oval 50">
            <a:extLst>
              <a:ext uri="{FF2B5EF4-FFF2-40B4-BE49-F238E27FC236}">
                <a16:creationId xmlns:a16="http://schemas.microsoft.com/office/drawing/2014/main" xmlns="" id="{99A66734-2B20-BC5C-235A-8CF1EB459BE1}"/>
              </a:ext>
            </a:extLst>
          </p:cNvPr>
          <p:cNvSpPr/>
          <p:nvPr/>
        </p:nvSpPr>
        <p:spPr>
          <a:xfrm>
            <a:off x="6210020" y="4026405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4.2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3" name="Straight Arrow Connector 60">
            <a:extLst>
              <a:ext uri="{FF2B5EF4-FFF2-40B4-BE49-F238E27FC236}">
                <a16:creationId xmlns:a16="http://schemas.microsoft.com/office/drawing/2014/main" xmlns="" id="{E61B48FA-305A-6915-040C-C27CAE48A34C}"/>
              </a:ext>
            </a:extLst>
          </p:cNvPr>
          <p:cNvCxnSpPr>
            <a:cxnSpLocks/>
          </p:cNvCxnSpPr>
          <p:nvPr/>
        </p:nvCxnSpPr>
        <p:spPr>
          <a:xfrm>
            <a:off x="7214117" y="3744488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60">
            <a:extLst>
              <a:ext uri="{FF2B5EF4-FFF2-40B4-BE49-F238E27FC236}">
                <a16:creationId xmlns:a16="http://schemas.microsoft.com/office/drawing/2014/main" xmlns="" id="{CAD0D982-4D3E-405A-73D8-0AAEF156B7D0}"/>
              </a:ext>
            </a:extLst>
          </p:cNvPr>
          <p:cNvCxnSpPr>
            <a:cxnSpLocks/>
          </p:cNvCxnSpPr>
          <p:nvPr/>
        </p:nvCxnSpPr>
        <p:spPr>
          <a:xfrm>
            <a:off x="5984056" y="1817648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74">
            <a:extLst>
              <a:ext uri="{FF2B5EF4-FFF2-40B4-BE49-F238E27FC236}">
                <a16:creationId xmlns:a16="http://schemas.microsoft.com/office/drawing/2014/main" xmlns="" id="{9349388B-6163-BA7C-8F20-FFA48B040EE4}"/>
              </a:ext>
            </a:extLst>
          </p:cNvPr>
          <p:cNvSpPr/>
          <p:nvPr/>
        </p:nvSpPr>
        <p:spPr>
          <a:xfrm>
            <a:off x="6489523" y="5783740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способ оплаты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Oval 50">
            <a:extLst>
              <a:ext uri="{FF2B5EF4-FFF2-40B4-BE49-F238E27FC236}">
                <a16:creationId xmlns:a16="http://schemas.microsoft.com/office/drawing/2014/main" xmlns="" id="{0763CD3C-6A3F-83B9-C020-F8266F0687E1}"/>
              </a:ext>
            </a:extLst>
          </p:cNvPr>
          <p:cNvSpPr/>
          <p:nvPr/>
        </p:nvSpPr>
        <p:spPr>
          <a:xfrm>
            <a:off x="6244757" y="5480858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4.3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Straight Arrow Connector 60">
            <a:extLst>
              <a:ext uri="{FF2B5EF4-FFF2-40B4-BE49-F238E27FC236}">
                <a16:creationId xmlns:a16="http://schemas.microsoft.com/office/drawing/2014/main" xmlns="" id="{9D6187AE-1C43-5C94-ABB5-095461118235}"/>
              </a:ext>
            </a:extLst>
          </p:cNvPr>
          <p:cNvCxnSpPr>
            <a:cxnSpLocks/>
          </p:cNvCxnSpPr>
          <p:nvPr/>
        </p:nvCxnSpPr>
        <p:spPr>
          <a:xfrm>
            <a:off x="7214117" y="5191659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74">
            <a:extLst>
              <a:ext uri="{FF2B5EF4-FFF2-40B4-BE49-F238E27FC236}">
                <a16:creationId xmlns:a16="http://schemas.microsoft.com/office/drawing/2014/main" xmlns="" id="{B1D33262-4D1B-04D7-39B7-C4BE137DF5DA}"/>
              </a:ext>
            </a:extLst>
          </p:cNvPr>
          <p:cNvSpPr/>
          <p:nvPr/>
        </p:nvSpPr>
        <p:spPr>
          <a:xfrm>
            <a:off x="8500311" y="1401940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продукции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Oval 50">
            <a:extLst>
              <a:ext uri="{FF2B5EF4-FFF2-40B4-BE49-F238E27FC236}">
                <a16:creationId xmlns:a16="http://schemas.microsoft.com/office/drawing/2014/main" xmlns="" id="{F5812779-484A-531A-470D-A47AC298E13C}"/>
              </a:ext>
            </a:extLst>
          </p:cNvPr>
          <p:cNvSpPr/>
          <p:nvPr/>
        </p:nvSpPr>
        <p:spPr>
          <a:xfrm>
            <a:off x="8346730" y="1251395"/>
            <a:ext cx="433083" cy="438435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Rounded Rectangle 74">
            <a:extLst>
              <a:ext uri="{FF2B5EF4-FFF2-40B4-BE49-F238E27FC236}">
                <a16:creationId xmlns:a16="http://schemas.microsoft.com/office/drawing/2014/main" xmlns="" id="{1123F5B6-46A0-53C8-4B04-530391120A19}"/>
              </a:ext>
            </a:extLst>
          </p:cNvPr>
          <p:cNvSpPr/>
          <p:nvPr/>
        </p:nvSpPr>
        <p:spPr>
          <a:xfrm>
            <a:off x="8514865" y="2874835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Напечатать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КМ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Oval 50">
            <a:extLst>
              <a:ext uri="{FF2B5EF4-FFF2-40B4-BE49-F238E27FC236}">
                <a16:creationId xmlns:a16="http://schemas.microsoft.com/office/drawing/2014/main" xmlns="" id="{624C901D-1AF1-7B25-0CFD-2176C9908E56}"/>
              </a:ext>
            </a:extLst>
          </p:cNvPr>
          <p:cNvSpPr/>
          <p:nvPr/>
        </p:nvSpPr>
        <p:spPr>
          <a:xfrm>
            <a:off x="8220808" y="2553094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5.1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Straight Arrow Connector 60">
            <a:extLst>
              <a:ext uri="{FF2B5EF4-FFF2-40B4-BE49-F238E27FC236}">
                <a16:creationId xmlns:a16="http://schemas.microsoft.com/office/drawing/2014/main" xmlns="" id="{7555D4CF-A782-DB67-75F0-260DB5214B7F}"/>
              </a:ext>
            </a:extLst>
          </p:cNvPr>
          <p:cNvCxnSpPr>
            <a:cxnSpLocks/>
          </p:cNvCxnSpPr>
          <p:nvPr/>
        </p:nvCxnSpPr>
        <p:spPr>
          <a:xfrm>
            <a:off x="7996922" y="1813714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60">
            <a:extLst>
              <a:ext uri="{FF2B5EF4-FFF2-40B4-BE49-F238E27FC236}">
                <a16:creationId xmlns:a16="http://schemas.microsoft.com/office/drawing/2014/main" xmlns="" id="{B081BE43-11A5-CCB0-379E-C43A1D83E646}"/>
              </a:ext>
            </a:extLst>
          </p:cNvPr>
          <p:cNvCxnSpPr>
            <a:cxnSpLocks/>
          </p:cNvCxnSpPr>
          <p:nvPr/>
        </p:nvCxnSpPr>
        <p:spPr>
          <a:xfrm>
            <a:off x="9268565" y="2276161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74">
            <a:extLst>
              <a:ext uri="{FF2B5EF4-FFF2-40B4-BE49-F238E27FC236}">
                <a16:creationId xmlns:a16="http://schemas.microsoft.com/office/drawing/2014/main" xmlns="" id="{EEBF79EC-BFA5-D328-0ED8-D8EF756FCF83}"/>
              </a:ext>
            </a:extLst>
          </p:cNvPr>
          <p:cNvSpPr/>
          <p:nvPr/>
        </p:nvSpPr>
        <p:spPr>
          <a:xfrm>
            <a:off x="4474580" y="5777527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Обучение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персонала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тестирование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системы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Oval 50">
            <a:extLst>
              <a:ext uri="{FF2B5EF4-FFF2-40B4-BE49-F238E27FC236}">
                <a16:creationId xmlns:a16="http://schemas.microsoft.com/office/drawing/2014/main" xmlns="" id="{C1693FB6-6AD4-5D69-7DC7-22ABCAB555D0}"/>
              </a:ext>
            </a:extLst>
          </p:cNvPr>
          <p:cNvSpPr/>
          <p:nvPr/>
        </p:nvSpPr>
        <p:spPr>
          <a:xfrm>
            <a:off x="4195077" y="5489634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.3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6" name="Straight Arrow Connector 60">
            <a:extLst>
              <a:ext uri="{FF2B5EF4-FFF2-40B4-BE49-F238E27FC236}">
                <a16:creationId xmlns:a16="http://schemas.microsoft.com/office/drawing/2014/main" xmlns="" id="{8F92977D-C180-EF8E-B26A-1DDCCC41498A}"/>
              </a:ext>
            </a:extLst>
          </p:cNvPr>
          <p:cNvCxnSpPr>
            <a:cxnSpLocks/>
          </p:cNvCxnSpPr>
          <p:nvPr/>
        </p:nvCxnSpPr>
        <p:spPr>
          <a:xfrm>
            <a:off x="5199173" y="5196700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74">
            <a:extLst>
              <a:ext uri="{FF2B5EF4-FFF2-40B4-BE49-F238E27FC236}">
                <a16:creationId xmlns:a16="http://schemas.microsoft.com/office/drawing/2014/main" xmlns="" id="{618C0EDC-4E46-A0A5-0764-6877DABF694C}"/>
              </a:ext>
            </a:extLst>
          </p:cNvPr>
          <p:cNvSpPr/>
          <p:nvPr/>
        </p:nvSpPr>
        <p:spPr>
          <a:xfrm>
            <a:off x="10511099" y="1411607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отчета о нанесении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val 50">
            <a:extLst>
              <a:ext uri="{FF2B5EF4-FFF2-40B4-BE49-F238E27FC236}">
                <a16:creationId xmlns:a16="http://schemas.microsoft.com/office/drawing/2014/main" xmlns="" id="{078E54C9-74C0-F80E-F239-CF43401D0F91}"/>
              </a:ext>
            </a:extLst>
          </p:cNvPr>
          <p:cNvSpPr/>
          <p:nvPr/>
        </p:nvSpPr>
        <p:spPr>
          <a:xfrm>
            <a:off x="10357518" y="1261062"/>
            <a:ext cx="433083" cy="438435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74">
            <a:extLst>
              <a:ext uri="{FF2B5EF4-FFF2-40B4-BE49-F238E27FC236}">
                <a16:creationId xmlns:a16="http://schemas.microsoft.com/office/drawing/2014/main" xmlns="" id="{323CEC04-4C61-77D8-87A0-8E20CDE47813}"/>
              </a:ext>
            </a:extLst>
          </p:cNvPr>
          <p:cNvSpPr/>
          <p:nvPr/>
        </p:nvSpPr>
        <p:spPr>
          <a:xfrm>
            <a:off x="10511099" y="2884503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Верифицировать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КМ и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50">
            <a:extLst>
              <a:ext uri="{FF2B5EF4-FFF2-40B4-BE49-F238E27FC236}">
                <a16:creationId xmlns:a16="http://schemas.microsoft.com/office/drawing/2014/main" xmlns="" id="{8B74A47E-291C-CBAB-3C11-C69694E9B1ED}"/>
              </a:ext>
            </a:extLst>
          </p:cNvPr>
          <p:cNvSpPr/>
          <p:nvPr/>
        </p:nvSpPr>
        <p:spPr>
          <a:xfrm>
            <a:off x="10231596" y="2562761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6.1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Arrow Connector 60">
            <a:extLst>
              <a:ext uri="{FF2B5EF4-FFF2-40B4-BE49-F238E27FC236}">
                <a16:creationId xmlns:a16="http://schemas.microsoft.com/office/drawing/2014/main" xmlns="" id="{DAB359F2-DE70-9D20-F196-A00D445C9EFC}"/>
              </a:ext>
            </a:extLst>
          </p:cNvPr>
          <p:cNvCxnSpPr>
            <a:cxnSpLocks/>
          </p:cNvCxnSpPr>
          <p:nvPr/>
        </p:nvCxnSpPr>
        <p:spPr>
          <a:xfrm>
            <a:off x="10007710" y="1823381"/>
            <a:ext cx="503389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0">
            <a:extLst>
              <a:ext uri="{FF2B5EF4-FFF2-40B4-BE49-F238E27FC236}">
                <a16:creationId xmlns:a16="http://schemas.microsoft.com/office/drawing/2014/main" xmlns="" id="{0E4B05CF-6455-17C9-21FD-B99A050F296B}"/>
              </a:ext>
            </a:extLst>
          </p:cNvPr>
          <p:cNvCxnSpPr>
            <a:cxnSpLocks/>
          </p:cNvCxnSpPr>
          <p:nvPr/>
        </p:nvCxnSpPr>
        <p:spPr>
          <a:xfrm>
            <a:off x="11279353" y="2285828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74">
            <a:extLst>
              <a:ext uri="{FF2B5EF4-FFF2-40B4-BE49-F238E27FC236}">
                <a16:creationId xmlns:a16="http://schemas.microsoft.com/office/drawing/2014/main" xmlns="" id="{4FFF6DB7-4B0D-14BB-825C-82AB7C908E07}"/>
              </a:ext>
            </a:extLst>
          </p:cNvPr>
          <p:cNvSpPr/>
          <p:nvPr/>
        </p:nvSpPr>
        <p:spPr>
          <a:xfrm>
            <a:off x="8531581" y="4336926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КМ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50">
            <a:extLst>
              <a:ext uri="{FF2B5EF4-FFF2-40B4-BE49-F238E27FC236}">
                <a16:creationId xmlns:a16="http://schemas.microsoft.com/office/drawing/2014/main" xmlns="" id="{130F6154-A696-1D25-E22D-E60BEB1BCF10}"/>
              </a:ext>
            </a:extLst>
          </p:cNvPr>
          <p:cNvSpPr/>
          <p:nvPr/>
        </p:nvSpPr>
        <p:spPr>
          <a:xfrm>
            <a:off x="8252077" y="4045445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5.2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Arrow Connector 60">
            <a:extLst>
              <a:ext uri="{FF2B5EF4-FFF2-40B4-BE49-F238E27FC236}">
                <a16:creationId xmlns:a16="http://schemas.microsoft.com/office/drawing/2014/main" xmlns="" id="{61E5566F-4914-C196-FDBD-C6EF0768AE68}"/>
              </a:ext>
            </a:extLst>
          </p:cNvPr>
          <p:cNvCxnSpPr>
            <a:cxnSpLocks/>
          </p:cNvCxnSpPr>
          <p:nvPr/>
        </p:nvCxnSpPr>
        <p:spPr>
          <a:xfrm>
            <a:off x="9255098" y="3748008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4">
            <a:extLst>
              <a:ext uri="{FF2B5EF4-FFF2-40B4-BE49-F238E27FC236}">
                <a16:creationId xmlns:a16="http://schemas.microsoft.com/office/drawing/2014/main" xmlns="" id="{3D7A032A-CBFA-14F9-B4F5-359C1D8857D4}"/>
              </a:ext>
            </a:extLst>
          </p:cNvPr>
          <p:cNvSpPr/>
          <p:nvPr/>
        </p:nvSpPr>
        <p:spPr>
          <a:xfrm>
            <a:off x="10525653" y="4341173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Квитанция </a:t>
            </a:r>
          </a:p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СУЗ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результатом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обработки отчета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val 50">
            <a:extLst>
              <a:ext uri="{FF2B5EF4-FFF2-40B4-BE49-F238E27FC236}">
                <a16:creationId xmlns:a16="http://schemas.microsoft.com/office/drawing/2014/main" xmlns="" id="{AACB422A-A87A-306B-821B-C029AC89A7C0}"/>
              </a:ext>
            </a:extLst>
          </p:cNvPr>
          <p:cNvSpPr/>
          <p:nvPr/>
        </p:nvSpPr>
        <p:spPr>
          <a:xfrm>
            <a:off x="10246150" y="4013598"/>
            <a:ext cx="559006" cy="57578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6.2</a:t>
            </a:r>
            <a:endParaRPr lang="x-none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Arrow Connector 60">
            <a:extLst>
              <a:ext uri="{FF2B5EF4-FFF2-40B4-BE49-F238E27FC236}">
                <a16:creationId xmlns:a16="http://schemas.microsoft.com/office/drawing/2014/main" xmlns="" id="{5138631C-9A3D-25D9-6D4B-6B407B6C72FF}"/>
              </a:ext>
            </a:extLst>
          </p:cNvPr>
          <p:cNvCxnSpPr>
            <a:cxnSpLocks/>
          </p:cNvCxnSpPr>
          <p:nvPr/>
        </p:nvCxnSpPr>
        <p:spPr>
          <a:xfrm>
            <a:off x="11279352" y="3761864"/>
            <a:ext cx="0" cy="58586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74">
            <a:extLst>
              <a:ext uri="{FF2B5EF4-FFF2-40B4-BE49-F238E27FC236}">
                <a16:creationId xmlns:a16="http://schemas.microsoft.com/office/drawing/2014/main" xmlns="" id="{E0DD73CF-E7A7-4FBA-A48C-AEAD4D44B78B}"/>
              </a:ext>
            </a:extLst>
          </p:cNvPr>
          <p:cNvSpPr/>
          <p:nvPr/>
        </p:nvSpPr>
        <p:spPr>
          <a:xfrm>
            <a:off x="10496461" y="5696652"/>
            <a:ext cx="1507399" cy="877361"/>
          </a:xfrm>
          <a:prstGeom prst="roundRect">
            <a:avLst>
              <a:gd name="adj" fmla="val 224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отчета о вводе в оборот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Oval 50">
            <a:extLst>
              <a:ext uri="{FF2B5EF4-FFF2-40B4-BE49-F238E27FC236}">
                <a16:creationId xmlns:a16="http://schemas.microsoft.com/office/drawing/2014/main" xmlns="" id="{3A69FC31-8182-43C0-B9AF-D436E10415EB}"/>
              </a:ext>
            </a:extLst>
          </p:cNvPr>
          <p:cNvSpPr/>
          <p:nvPr/>
        </p:nvSpPr>
        <p:spPr>
          <a:xfrm>
            <a:off x="10342880" y="5546108"/>
            <a:ext cx="433083" cy="438435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Скругленный прямоугольник 8">
            <a:extLst>
              <a:ext uri="{FF2B5EF4-FFF2-40B4-BE49-F238E27FC236}">
                <a16:creationId xmlns:a16="http://schemas.microsoft.com/office/drawing/2014/main" xmlns="" id="{93FC7384-4671-4695-A663-C366B8E08877}"/>
              </a:ext>
            </a:extLst>
          </p:cNvPr>
          <p:cNvSpPr/>
          <p:nvPr/>
        </p:nvSpPr>
        <p:spPr>
          <a:xfrm>
            <a:off x="336000" y="342999"/>
            <a:ext cx="1152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Пошаговая блок-схема работы производителя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23666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69F3214-CE8A-4FDB-AE84-F4D7B83C16D0}"/>
              </a:ext>
            </a:extLst>
          </p:cNvPr>
          <p:cNvSpPr txBox="1"/>
          <p:nvPr/>
        </p:nvSpPr>
        <p:spPr>
          <a:xfrm>
            <a:off x="516000" y="6174073"/>
            <a:ext cx="9441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кода 50 копеек без НДС. До начала обязательной маркировки коды предоставляются бесплатно.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0E8A168-8AA8-4442-8666-DD97F8AAE7BD}"/>
              </a:ext>
            </a:extLst>
          </p:cNvPr>
          <p:cNvSpPr txBox="1"/>
          <p:nvPr/>
        </p:nvSpPr>
        <p:spPr>
          <a:xfrm>
            <a:off x="3048000" y="14392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СПОСОБЫ ОПЛАТЫ КОДОВ МАРКИРОВКИ:</a:t>
            </a:r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115C9086-7515-51F8-27BF-EACE7FD87EC4}"/>
              </a:ext>
            </a:extLst>
          </p:cNvPr>
          <p:cNvCxnSpPr>
            <a:cxnSpLocks/>
          </p:cNvCxnSpPr>
          <p:nvPr/>
        </p:nvCxnSpPr>
        <p:spPr>
          <a:xfrm>
            <a:off x="516000" y="604270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B26991E-684D-B7F2-9083-6A8271535B91}"/>
              </a:ext>
            </a:extLst>
          </p:cNvPr>
          <p:cNvGrpSpPr/>
          <p:nvPr/>
        </p:nvGrpSpPr>
        <p:grpSpPr>
          <a:xfrm>
            <a:off x="921742" y="2138098"/>
            <a:ext cx="10348516" cy="3695714"/>
            <a:chOff x="1266143" y="1816126"/>
            <a:chExt cx="10348516" cy="36957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FC382FD-D461-AFFE-746B-103C3CAB761E}"/>
                </a:ext>
              </a:extLst>
            </p:cNvPr>
            <p:cNvGrpSpPr/>
            <p:nvPr/>
          </p:nvGrpSpPr>
          <p:grpSpPr>
            <a:xfrm>
              <a:off x="5401484" y="4761635"/>
              <a:ext cx="6213175" cy="750205"/>
              <a:chOff x="5401484" y="4761635"/>
              <a:chExt cx="6213175" cy="750205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xmlns="" id="{493C0153-FD81-D447-864F-B746D96514FF}"/>
                  </a:ext>
                </a:extLst>
              </p:cNvPr>
              <p:cNvSpPr txBox="1"/>
              <p:nvPr/>
            </p:nvSpPr>
            <p:spPr>
              <a:xfrm>
                <a:off x="8554659" y="4761635"/>
                <a:ext cx="3060000" cy="750205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>
                  <a:spcBef>
                    <a:spcPts val="1000"/>
                  </a:spcBef>
                </a:pPr>
                <a:r>
                  <a:rPr lang="ru-RU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365 дней </a:t>
                </a:r>
                <a:r>
                  <a:rPr lang="ru-RU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сервис-провайдер (типография).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xmlns="" id="{B489CE0A-B2BA-D84D-BBF7-1E8BEFD08CFC}"/>
                  </a:ext>
                </a:extLst>
              </p:cNvPr>
              <p:cNvSpPr txBox="1"/>
              <p:nvPr/>
            </p:nvSpPr>
            <p:spPr>
              <a:xfrm>
                <a:off x="5401484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/>
                <a:r>
                  <a:rPr lang="ru-RU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30 дней  </a:t>
                </a:r>
                <a:r>
                  <a:rPr lang="ru-RU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при самостоятельной печати</a:t>
                </a:r>
              </a:p>
            </p:txBody>
          </p:sp>
        </p:grp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xmlns="" id="{97F44A9A-34B9-B541-B824-C40C6EA4619A}"/>
                </a:ext>
              </a:extLst>
            </p:cNvPr>
            <p:cNvSpPr txBox="1"/>
            <p:nvPr/>
          </p:nvSpPr>
          <p:spPr>
            <a:xfrm>
              <a:off x="1266143" y="2220242"/>
              <a:ext cx="4320000" cy="106311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ЭМИССИИ: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2" algn="ctr">
                <a:spcBef>
                  <a:spcPts val="1000"/>
                </a:spcBef>
              </a:pPr>
              <a:r>
                <a:rPr lang="ru-RU" sz="13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резервируются после подписания заказа кодов, списываются при завершении эмиссии кодов (заказ кодов с статусе «Готов»)</a:t>
              </a:r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xmlns="" id="{1C5AABFE-9717-C348-AA97-5DC4695FC683}"/>
                </a:ext>
              </a:extLst>
            </p:cNvPr>
            <p:cNvSpPr txBox="1"/>
            <p:nvPr/>
          </p:nvSpPr>
          <p:spPr>
            <a:xfrm>
              <a:off x="6348071" y="2220242"/>
              <a:ext cx="4320000" cy="8887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ОТЧЕТУ О НАНЕСЕНИИ</a:t>
              </a:r>
              <a:r>
                <a:rPr lang="ru-RU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pPr marL="0" lvl="2" algn="ctr">
                <a:spcBef>
                  <a:spcPts val="1200"/>
                </a:spcBef>
              </a:pPr>
              <a:r>
                <a:rPr lang="ru-RU" sz="13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списываются с лицевого счета после успешной обработки отчета о нанесении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xmlns="" id="{FB74EC13-C1D7-C749-8A3C-61097EA7DD99}"/>
                </a:ext>
              </a:extLst>
            </p:cNvPr>
            <p:cNvSpPr txBox="1"/>
            <p:nvPr/>
          </p:nvSpPr>
          <p:spPr>
            <a:xfrm>
              <a:off x="2295606" y="4837834"/>
              <a:ext cx="2261074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000"/>
                </a:spcBef>
              </a:pPr>
              <a:r>
                <a:rPr lang="ru-RU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Срок жизни КМ </a:t>
              </a:r>
            </a:p>
            <a:p>
              <a:pPr marL="0" lvl="2" algn="ctr"/>
              <a:r>
                <a:rPr lang="ru-RU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неограничен</a:t>
              </a:r>
            </a:p>
          </p:txBody>
        </p: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xmlns="" id="{13D0E9E5-B701-49E3-BAF6-96D308B2E46F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43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631FAF98-6504-4A0C-93C0-6168082016F0}"/>
                </a:ext>
              </a:extLst>
            </p:cNvPr>
            <p:cNvSpPr/>
            <p:nvPr/>
          </p:nvSpPr>
          <p:spPr>
            <a:xfrm>
              <a:off x="3245169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BADA0BF-7BE6-4AE3-82D2-8CD59D08204D}"/>
                </a:ext>
              </a:extLst>
            </p:cNvPr>
            <p:cNvSpPr/>
            <p:nvPr/>
          </p:nvSpPr>
          <p:spPr>
            <a:xfrm>
              <a:off x="8327097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xmlns="" id="{3ECF7CFD-65F2-4852-8E63-CB4BC6F0E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142" y="3292134"/>
              <a:ext cx="2" cy="349037"/>
            </a:xfrm>
            <a:prstGeom prst="straightConnector1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Рисунок 47">
              <a:extLst>
                <a:ext uri="{FF2B5EF4-FFF2-40B4-BE49-F238E27FC236}">
                  <a16:creationId xmlns:a16="http://schemas.microsoft.com/office/drawing/2014/main" xmlns="" id="{58501BCD-8FB3-461E-BC90-90041A70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1519" y="3677406"/>
              <a:ext cx="1050034" cy="1050034"/>
            </a:xfrm>
            <a:prstGeom prst="rect">
              <a:avLst/>
            </a:prstGeom>
          </p:spPr>
        </p:pic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xmlns="" id="{9795B2A9-AC48-46CA-9976-F3ADED66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059" y="3677406"/>
              <a:ext cx="907200" cy="907200"/>
            </a:xfrm>
            <a:prstGeom prst="rect">
              <a:avLst/>
            </a:prstGeom>
          </p:spPr>
        </p:pic>
        <p:pic>
          <p:nvPicPr>
            <p:cNvPr id="61" name="Picture 35">
              <a:extLst>
                <a:ext uri="{FF2B5EF4-FFF2-40B4-BE49-F238E27FC236}">
                  <a16:creationId xmlns:a16="http://schemas.microsoft.com/office/drawing/2014/main" xmlns="" id="{9D9041FA-2774-4A4F-BEB4-D856A98F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8659" y="3747986"/>
              <a:ext cx="874968" cy="874968"/>
            </a:xfrm>
            <a:prstGeom prst="rect">
              <a:avLst/>
            </a:prstGeom>
          </p:spPr>
        </p:pic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xmlns="" id="{E818BDE1-700D-0B2D-7EC6-0BFF79ADE8AE}"/>
                </a:ext>
              </a:extLst>
            </p:cNvPr>
            <p:cNvCxnSpPr>
              <a:cxnSpLocks/>
            </p:cNvCxnSpPr>
            <p:nvPr/>
          </p:nvCxnSpPr>
          <p:spPr>
            <a:xfrm>
              <a:off x="8148071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xmlns="" id="{ECCA39AC-B3E3-D209-39DB-A6F5143DA0DC}"/>
                </a:ext>
              </a:extLst>
            </p:cNvPr>
            <p:cNvCxnSpPr>
              <a:stCxn id="29" idx="2"/>
              <a:endCxn id="49" idx="0"/>
            </p:cNvCxnSpPr>
            <p:nvPr/>
          </p:nvCxnSpPr>
          <p:spPr>
            <a:xfrm rot="5400000">
              <a:off x="7443075" y="2612409"/>
              <a:ext cx="568459" cy="1561535"/>
            </a:xfrm>
            <a:prstGeom prst="bentConnector3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xmlns="" id="{FE3722C7-3EEC-7306-3157-C199426526D6}"/>
                </a:ext>
              </a:extLst>
            </p:cNvPr>
            <p:cNvCxnSpPr>
              <a:cxnSpLocks/>
              <a:stCxn id="29" idx="2"/>
              <a:endCxn id="52" idx="0"/>
            </p:cNvCxnSpPr>
            <p:nvPr/>
          </p:nvCxnSpPr>
          <p:spPr>
            <a:xfrm rot="16200000" flipH="1">
              <a:off x="9012136" y="2604882"/>
              <a:ext cx="568459" cy="15765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A6AE01-88F9-717D-F118-D0B09AB1292B}"/>
              </a:ext>
            </a:extLst>
          </p:cNvPr>
          <p:cNvCxnSpPr>
            <a:cxnSpLocks/>
          </p:cNvCxnSpPr>
          <p:nvPr/>
        </p:nvCxnSpPr>
        <p:spPr>
          <a:xfrm>
            <a:off x="516000" y="1857074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456DEF-8683-4EBF-8CEE-9575CA22BFC7}"/>
              </a:ext>
            </a:extLst>
          </p:cNvPr>
          <p:cNvSpPr txBox="1"/>
          <p:nvPr/>
        </p:nvSpPr>
        <p:spPr>
          <a:xfrm>
            <a:off x="430138" y="372477"/>
            <a:ext cx="9434397" cy="44281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2800" dirty="0">
                <a:solidFill>
                  <a:srgbClr val="404040"/>
                </a:solidFill>
              </a:rPr>
              <a:t>СХЕМЫ ОПЛАТЫ КОДОВ МАРКИРОВКИ</a:t>
            </a:r>
            <a:endParaRPr lang="ru-RU" sz="2800" dirty="0">
              <a:solidFill>
                <a:srgbClr val="EED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0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5FD833-DC5D-4991-A8A6-2ABE6DF04C37}"/>
              </a:ext>
            </a:extLst>
          </p:cNvPr>
          <p:cNvSpPr txBox="1"/>
          <p:nvPr/>
        </p:nvSpPr>
        <p:spPr>
          <a:xfrm>
            <a:off x="590920" y="363101"/>
            <a:ext cx="10534709" cy="492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>
                <a:solidFill>
                  <a:srgbClr val="404040"/>
                </a:solidFill>
              </a:rPr>
              <a:t>«МОД» - </a:t>
            </a:r>
            <a:r>
              <a:rPr lang="ru-RU" sz="3200" dirty="0">
                <a:solidFill>
                  <a:srgbClr val="404040"/>
                </a:solidFill>
                <a:latin typeface="PT Sans Regular"/>
              </a:rPr>
              <a:t>место осуществления деятельности</a:t>
            </a:r>
            <a:endParaRPr lang="ru-RU" sz="3200" dirty="0">
              <a:solidFill>
                <a:srgbClr val="40404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92FF70-5EB2-496A-B20D-FB0F66F2F4CA}"/>
              </a:ext>
            </a:extLst>
          </p:cNvPr>
          <p:cNvSpPr txBox="1"/>
          <p:nvPr/>
        </p:nvSpPr>
        <p:spPr>
          <a:xfrm>
            <a:off x="590920" y="789018"/>
            <a:ext cx="10687927" cy="167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PT Sans Regular"/>
              </a:rPr>
              <a:t>Одной из особенностей ТГ «</a:t>
            </a:r>
            <a:r>
              <a:rPr lang="ru-RU" sz="1400" b="0" dirty="0">
                <a:latin typeface="PT Sans Regular"/>
                <a:ea typeface="PT Sans" panose="020B0503020203020204" pitchFamily="34" charset="-52"/>
              </a:rPr>
              <a:t>Соковая продукция и безалкогольные напитки» </a:t>
            </a:r>
            <a:r>
              <a:rPr lang="ru-RU" sz="1400" dirty="0">
                <a:latin typeface="PT Sans Regular"/>
              </a:rPr>
              <a:t>является использование </a:t>
            </a:r>
            <a:r>
              <a:rPr lang="ru-RU" sz="1400" u="sng" dirty="0">
                <a:latin typeface="PT Sans Regular"/>
              </a:rPr>
              <a:t>МОД</a:t>
            </a:r>
            <a:r>
              <a:rPr lang="ru-RU" sz="1400" dirty="0">
                <a:latin typeface="PT Sans Regular"/>
              </a:rPr>
              <a:t>:</a:t>
            </a:r>
            <a:br>
              <a:rPr lang="ru-RU" sz="1400" dirty="0">
                <a:latin typeface="PT Sans Regular"/>
              </a:rPr>
            </a:br>
            <a:endParaRPr lang="ru-RU" sz="1400" dirty="0">
              <a:latin typeface="PT Sans Regular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PT Sans Regular"/>
              </a:rPr>
              <a:t>1) обязательное заполнение МОД в ЛК ГИС МТ</a:t>
            </a:r>
            <a:br>
              <a:rPr lang="ru-RU" sz="1400" dirty="0">
                <a:latin typeface="PT Sans Regular"/>
              </a:rPr>
            </a:br>
            <a:r>
              <a:rPr lang="ru-RU" sz="1400" dirty="0">
                <a:latin typeface="PT Sans Regular"/>
              </a:rPr>
              <a:t>2) обязательное указание МОД при подаче отчета о нанесении***</a:t>
            </a:r>
          </a:p>
          <a:p>
            <a:pPr>
              <a:lnSpc>
                <a:spcPct val="150000"/>
              </a:lnSpc>
            </a:pPr>
            <a:endParaRPr lang="ru-RU" sz="1400" u="sng" dirty="0">
              <a:latin typeface="PT Sans Regula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99B9C3-5EBC-48F9-9CD9-A2C6420143F7}"/>
              </a:ext>
            </a:extLst>
          </p:cNvPr>
          <p:cNvSpPr txBox="1"/>
          <p:nvPr/>
        </p:nvSpPr>
        <p:spPr>
          <a:xfrm>
            <a:off x="590920" y="3528684"/>
            <a:ext cx="7923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04040"/>
                </a:solidFill>
                <a:latin typeface="PT Sans Regular"/>
              </a:rPr>
              <a:t/>
            </a:r>
            <a:br>
              <a:rPr lang="ru-RU" sz="1400" b="1" dirty="0">
                <a:solidFill>
                  <a:srgbClr val="404040"/>
                </a:solidFill>
                <a:latin typeface="PT Sans Regular"/>
              </a:rPr>
            </a:br>
            <a:r>
              <a:rPr lang="ru-RU" sz="1400" b="1" dirty="0">
                <a:solidFill>
                  <a:srgbClr val="404040"/>
                </a:solidFill>
                <a:latin typeface="PT Sans Regular"/>
              </a:rPr>
              <a:t>Для импортной продукции в МОД указывается юридический адрес импортера.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B4F51F-A94C-49EF-9B51-98AE3F771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57" y="2223154"/>
            <a:ext cx="3353889" cy="13302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794484-DF4A-45DC-9FFF-FCA360C00A35}"/>
              </a:ext>
            </a:extLst>
          </p:cNvPr>
          <p:cNvSpPr txBox="1"/>
          <p:nvPr/>
        </p:nvSpPr>
        <p:spPr>
          <a:xfrm>
            <a:off x="590920" y="6166152"/>
            <a:ext cx="10392674" cy="57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i="1" dirty="0">
                <a:solidFill>
                  <a:srgbClr val="404040"/>
                </a:solidFill>
                <a:latin typeface="PT Sans Regular"/>
              </a:rPr>
              <a:t/>
            </a:r>
            <a:br>
              <a:rPr lang="ru-RU" sz="1100" i="1" dirty="0">
                <a:solidFill>
                  <a:srgbClr val="404040"/>
                </a:solidFill>
                <a:latin typeface="PT Sans Regular"/>
              </a:rPr>
            </a:br>
            <a:r>
              <a:rPr lang="ru-RU" sz="1100" i="1" dirty="0">
                <a:solidFill>
                  <a:srgbClr val="404040"/>
                </a:solidFill>
                <a:latin typeface="PT Sans Regular"/>
              </a:rPr>
              <a:t> ***ППР 887 от 31.05.2023 п. 58, 60 (ФИАС для ИП,  КПП для ЮЛ)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3EF79A-A252-4006-A684-95C3667E257B}"/>
              </a:ext>
            </a:extLst>
          </p:cNvPr>
          <p:cNvSpPr txBox="1"/>
          <p:nvPr/>
        </p:nvSpPr>
        <p:spPr>
          <a:xfrm>
            <a:off x="590921" y="4142205"/>
            <a:ext cx="106879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Проверить корректность указания идентификатора ФИАС можно на </a:t>
            </a:r>
            <a:r>
              <a:rPr lang="ru-RU" dirty="0">
                <a:hlinkClick r:id="rId4"/>
              </a:rPr>
              <a:t>официальном сайте Федеральной налоговой службы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С инструкцией по указанию мест осуществления деятельности (МОД) можно ознакомиться по </a:t>
            </a:r>
            <a:r>
              <a:rPr lang="ru-RU" dirty="0">
                <a:hlinkClick r:id="rId5"/>
              </a:rPr>
              <a:t>ссылке (пункт 2.5.3)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6D8F07-8B92-4C6D-AD14-BDD98DA1560B}"/>
              </a:ext>
            </a:extLst>
          </p:cNvPr>
          <p:cNvSpPr txBox="1"/>
          <p:nvPr/>
        </p:nvSpPr>
        <p:spPr>
          <a:xfrm>
            <a:off x="553034" y="5298317"/>
            <a:ext cx="106104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04040"/>
                </a:solidFill>
                <a:latin typeface="PT Sans Regular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ВАЖНО!!! Для успешной обработки отчета о нанесении по товарной группе "Соковая продукция и безалкогольные напитки" необходимо заполнить сведения о месте осуществления деятельности (МОД) в Профиле личного кабинета организации. </a:t>
            </a:r>
          </a:p>
        </p:txBody>
      </p:sp>
    </p:spTree>
    <p:extLst>
      <p:ext uri="{BB962C8B-B14F-4D97-AF65-F5344CB8AC3E}">
        <p14:creationId xmlns:p14="http://schemas.microsoft.com/office/powerpoint/2010/main" val="1569306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xUk78kSNOWsET65AJ9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1.06.23 Обязательная маркировка по БА напиткам и сокам 2023</Template>
  <TotalTime>2105</TotalTime>
  <Words>1429</Words>
  <Application>Microsoft Office PowerPoint</Application>
  <PresentationFormat>Произвольный</PresentationFormat>
  <Paragraphs>298</Paragraphs>
  <Slides>17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Честный ЗНАК.Бизнес – бесплатное мобильное приложение для работы с маркированными товарами через мобильные устройства на платформах iOS и Android.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 Дмитрий</dc:creator>
  <cp:lastModifiedBy>AlpUfa</cp:lastModifiedBy>
  <cp:revision>87</cp:revision>
  <dcterms:created xsi:type="dcterms:W3CDTF">2023-06-13T11:28:52Z</dcterms:created>
  <dcterms:modified xsi:type="dcterms:W3CDTF">2024-03-14T10:45:00Z</dcterms:modified>
</cp:coreProperties>
</file>